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9"/>
  </p:notes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5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7" r:id="rId35"/>
    <p:sldId id="298" r:id="rId36"/>
    <p:sldId id="299" r:id="rId37"/>
    <p:sldId id="303" r:id="rId38"/>
  </p:sldIdLst>
  <p:sldSz cx="10367963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2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66426-E6B2-452F-BCE6-7446FA3D5415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1235075"/>
            <a:ext cx="50387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576"/>
            <a:ext cx="5438775" cy="388779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399"/>
            <a:ext cx="2946400" cy="494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399"/>
            <a:ext cx="2946400" cy="494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F1738-C498-4EB3-83A9-2972C1AF4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59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F1738-C498-4EB3-83A9-2972C1AF453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96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036796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215" y="770467"/>
            <a:ext cx="9169167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7647" y="4198409"/>
            <a:ext cx="7847576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3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5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5775" y="695325"/>
            <a:ext cx="2235592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6098" y="714377"/>
            <a:ext cx="6577177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301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367963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2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452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34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6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14" y="767419"/>
            <a:ext cx="9167871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7646" y="4187275"/>
            <a:ext cx="7845956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45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5422" y="1993392"/>
            <a:ext cx="4315665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581" y="1993392"/>
            <a:ext cx="4315665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84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422" y="2032000"/>
            <a:ext cx="4315665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422" y="2736150"/>
            <a:ext cx="4315665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04301" y="2029968"/>
            <a:ext cx="4315665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04301" y="2734056"/>
            <a:ext cx="4315665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8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4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0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79977" y="0"/>
            <a:ext cx="38879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025421" y="542282"/>
            <a:ext cx="287711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97" y="762000"/>
            <a:ext cx="5183982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37818" y="2511813"/>
            <a:ext cx="289007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11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094" y="5418669"/>
            <a:ext cx="9167871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0367963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422" y="5909735"/>
            <a:ext cx="784854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122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899" y="499533"/>
            <a:ext cx="9161067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097" y="1993394"/>
            <a:ext cx="9144868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3198" y="6412447"/>
            <a:ext cx="349918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3198" y="6554697"/>
            <a:ext cx="427678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6759" y="5829749"/>
            <a:ext cx="2488311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60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n.tatar.ru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on.tatarstan.ru/&#1044;&#1077;&#1103;&#1090;&#1077;&#1083;&#1100;&#1085;&#1086;&#1089;&#1090;&#1100;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98560" y="2330495"/>
            <a:ext cx="9394526" cy="1027211"/>
          </a:xfrm>
          <a:prstGeom prst="rect">
            <a:avLst/>
          </a:prstGeom>
        </p:spPr>
        <p:txBody>
          <a:bodyPr vert="horz" wrap="square" lIns="0" tIns="15120" rIns="0" bIns="0" rtlCol="0" anchor="ctr">
            <a:spAutoFit/>
          </a:bodyPr>
          <a:lstStyle/>
          <a:p>
            <a:pPr marL="522738" marR="5760" indent="-509059" algn="ctr">
              <a:lnSpc>
                <a:spcPct val="100000"/>
              </a:lnSpc>
              <a:spcBef>
                <a:spcPts val="119"/>
              </a:spcBef>
            </a:pPr>
            <a:r>
              <a:rPr sz="328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</a:t>
            </a:r>
            <a:r>
              <a:rPr sz="3288" b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8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заявлений</a:t>
            </a:r>
            <a:r>
              <a:rPr sz="3288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88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288" b="1" spc="-6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88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аттестацию</a:t>
            </a:r>
            <a:r>
              <a:rPr lang="ru-RU" sz="3288" b="1" spc="-79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88" b="1" spc="-79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88" b="1" i="1" spc="-1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  <a:r>
              <a:rPr sz="3288" b="1" i="1" spc="-79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88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3288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28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78851" y="5725374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802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7162" y="2571727"/>
            <a:ext cx="4316960" cy="357579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0735" y="525330"/>
            <a:ext cx="4970142" cy="864537"/>
          </a:xfrm>
          <a:prstGeom prst="rect">
            <a:avLst/>
          </a:prstGeom>
        </p:spPr>
        <p:txBody>
          <a:bodyPr vert="horz" wrap="square" lIns="0" tIns="5760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54"/>
              </a:spcBef>
            </a:pP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2495" b="1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sz="2495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95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2495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sz="2495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95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18.09.</a:t>
            </a:r>
            <a:r>
              <a:rPr sz="2495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sz="2495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6246" algn="ctr">
              <a:lnSpc>
                <a:spcPct val="100000"/>
              </a:lnSpc>
              <a:spcBef>
                <a:spcPts val="340"/>
              </a:spcBef>
            </a:pP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495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1637/23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554" y="1494942"/>
            <a:ext cx="6266857" cy="4389079"/>
          </a:xfrm>
          <a:prstGeom prst="rect">
            <a:avLst/>
          </a:prstGeom>
        </p:spPr>
        <p:txBody>
          <a:bodyPr vert="horz" wrap="square" lIns="0" tIns="74160" rIns="0" bIns="0" rtlCol="0">
            <a:spAutoFit/>
          </a:bodyPr>
          <a:lstStyle/>
          <a:p>
            <a:pPr marL="456497" marR="5760" indent="87843" algn="ctr">
              <a:lnSpc>
                <a:spcPct val="81600"/>
              </a:lnSpc>
              <a:spcBef>
                <a:spcPts val="584"/>
              </a:spcBef>
            </a:pP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«Об</a:t>
            </a:r>
            <a:r>
              <a:rPr sz="2154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утверждении</a:t>
            </a:r>
            <a:r>
              <a:rPr sz="2154" spc="-9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Регламента</a:t>
            </a:r>
            <a:r>
              <a:rPr sz="2154" b="1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6F2F9F"/>
                </a:solidFill>
                <a:latin typeface="Times New Roman"/>
                <a:cs typeface="Times New Roman"/>
              </a:rPr>
              <a:t>проведения Министерством</a:t>
            </a:r>
            <a:r>
              <a:rPr sz="2154" spc="-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образования</a:t>
            </a:r>
            <a:r>
              <a:rPr sz="2154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154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6F2F9F"/>
                </a:solidFill>
                <a:latin typeface="Times New Roman"/>
                <a:cs typeface="Times New Roman"/>
              </a:rPr>
              <a:t>науки</a:t>
            </a:r>
            <a:r>
              <a:rPr sz="2154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6F2F9F"/>
                </a:solidFill>
                <a:latin typeface="Times New Roman"/>
                <a:cs typeface="Times New Roman"/>
              </a:rPr>
              <a:t>Республики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Татарстан</a:t>
            </a:r>
            <a:r>
              <a:rPr sz="2154" spc="-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аттестации</a:t>
            </a:r>
            <a:r>
              <a:rPr sz="2154" spc="-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154" spc="-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работников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организаций,</a:t>
            </a:r>
            <a:r>
              <a:rPr sz="2154" spc="-9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осуществляющих</a:t>
            </a:r>
            <a:r>
              <a:rPr sz="2154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образовательную</a:t>
            </a:r>
            <a:r>
              <a:rPr sz="2154" spc="-1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6F2F9F"/>
                </a:solidFill>
                <a:latin typeface="Times New Roman"/>
                <a:cs typeface="Times New Roman"/>
              </a:rPr>
              <a:t>деятельность</a:t>
            </a:r>
            <a:r>
              <a:rPr sz="2154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154" spc="-28" dirty="0">
                <a:solidFill>
                  <a:srgbClr val="6F2F9F"/>
                </a:solidFill>
                <a:latin typeface="Times New Roman"/>
                <a:cs typeface="Times New Roman"/>
              </a:rPr>
              <a:t>…»</a:t>
            </a:r>
            <a:endParaRPr sz="2154" dirty="0">
              <a:latin typeface="Times New Roman"/>
              <a:cs typeface="Times New Roman"/>
            </a:endParaRPr>
          </a:p>
          <a:p>
            <a:pPr>
              <a:spcBef>
                <a:spcPts val="788"/>
              </a:spcBef>
            </a:pPr>
            <a:endParaRPr sz="2154" dirty="0">
              <a:latin typeface="Times New Roman"/>
              <a:cs typeface="Times New Roman"/>
            </a:endParaRPr>
          </a:p>
          <a:p>
            <a:pPr marL="14401">
              <a:lnSpc>
                <a:spcPts val="2324"/>
              </a:lnSpc>
            </a:pPr>
            <a:r>
              <a:rPr sz="2154" dirty="0">
                <a:solidFill>
                  <a:srgbClr val="C00000"/>
                </a:solidFill>
                <a:latin typeface="Times New Roman"/>
                <a:cs typeface="Times New Roman"/>
              </a:rPr>
              <a:t>Сайт</a:t>
            </a:r>
            <a:r>
              <a:rPr sz="2154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C00000"/>
                </a:solidFill>
                <a:latin typeface="Times New Roman"/>
                <a:cs typeface="Times New Roman"/>
              </a:rPr>
              <a:t>Министерства</a:t>
            </a:r>
            <a:r>
              <a:rPr sz="2154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образования</a:t>
            </a:r>
            <a:endParaRPr sz="2154" dirty="0">
              <a:latin typeface="Times New Roman"/>
              <a:cs typeface="Times New Roman"/>
            </a:endParaRPr>
          </a:p>
          <a:p>
            <a:pPr marL="14401">
              <a:lnSpc>
                <a:spcPts val="2324"/>
              </a:lnSpc>
            </a:pPr>
            <a:r>
              <a:rPr sz="2154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154" spc="-7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C00000"/>
                </a:solidFill>
                <a:latin typeface="Times New Roman"/>
                <a:cs typeface="Times New Roman"/>
              </a:rPr>
              <a:t>науки</a:t>
            </a:r>
            <a:r>
              <a:rPr sz="2154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C00000"/>
                </a:solidFill>
                <a:latin typeface="Times New Roman"/>
                <a:cs typeface="Times New Roman"/>
              </a:rPr>
              <a:t>Республики</a:t>
            </a:r>
            <a:r>
              <a:rPr sz="2154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C00000"/>
                </a:solidFill>
                <a:latin typeface="Times New Roman"/>
                <a:cs typeface="Times New Roman"/>
              </a:rPr>
              <a:t>Татарстан</a:t>
            </a:r>
            <a:endParaRPr sz="2154" dirty="0">
              <a:latin typeface="Times New Roman"/>
              <a:cs typeface="Times New Roman"/>
            </a:endParaRPr>
          </a:p>
          <a:p>
            <a:pPr marL="54002">
              <a:spcBef>
                <a:spcPts val="357"/>
              </a:spcBef>
            </a:pP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ht</a:t>
            </a: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  <a:hlinkClick r:id="rId3"/>
              </a:rPr>
              <a:t>tp//www.mon.tatar.ru</a:t>
            </a:r>
            <a:endParaRPr sz="1814" dirty="0">
              <a:latin typeface="Trebuchet MS"/>
              <a:cs typeface="Trebuchet MS"/>
            </a:endParaRPr>
          </a:p>
          <a:p>
            <a:pPr marL="54002">
              <a:spcBef>
                <a:spcPts val="340"/>
              </a:spcBef>
            </a:pPr>
            <a:r>
              <a:rPr sz="1814" b="1" dirty="0">
                <a:solidFill>
                  <a:srgbClr val="0033CC"/>
                </a:solidFill>
                <a:latin typeface="Trebuchet MS"/>
                <a:cs typeface="Trebuchet MS"/>
              </a:rPr>
              <a:t>Раздел</a:t>
            </a:r>
            <a:r>
              <a:rPr sz="1814" b="1" dirty="0">
                <a:solidFill>
                  <a:srgbClr val="0033CC"/>
                </a:solidFill>
                <a:latin typeface="Trebuchet MS"/>
                <a:cs typeface="Trebuchet MS"/>
              </a:rPr>
              <a:t>:</a:t>
            </a:r>
            <a:r>
              <a:rPr sz="1814" b="1" spc="-85" dirty="0">
                <a:solidFill>
                  <a:srgbClr val="0033CC"/>
                </a:solidFill>
                <a:latin typeface="Trebuchet MS"/>
                <a:cs typeface="Trebuchet MS"/>
              </a:rPr>
              <a:t> </a:t>
            </a:r>
            <a:r>
              <a:rPr sz="1814" b="1" dirty="0">
                <a:solidFill>
                  <a:srgbClr val="0033CC"/>
                </a:solidFill>
                <a:latin typeface="Trebuchet MS"/>
                <a:cs typeface="Trebuchet MS"/>
              </a:rPr>
              <a:t>«Деятельность»</a:t>
            </a:r>
            <a:r>
              <a:rPr sz="1814" b="1" spc="-85" dirty="0">
                <a:solidFill>
                  <a:srgbClr val="0033CC"/>
                </a:solidFill>
                <a:latin typeface="Trebuchet MS"/>
                <a:cs typeface="Trebuchet MS"/>
              </a:rPr>
              <a:t> </a:t>
            </a:r>
            <a:r>
              <a:rPr sz="1814" b="1" spc="-57" dirty="0">
                <a:solidFill>
                  <a:srgbClr val="0033CC"/>
                </a:solidFill>
                <a:latin typeface="Trebuchet MS"/>
                <a:cs typeface="Trebuchet MS"/>
              </a:rPr>
              <a:t>/</a:t>
            </a:r>
            <a:endParaRPr sz="1814" dirty="0">
              <a:latin typeface="Trebuchet MS"/>
              <a:cs typeface="Trebuchet MS"/>
            </a:endParaRPr>
          </a:p>
          <a:p>
            <a:pPr marL="54002">
              <a:spcBef>
                <a:spcPts val="340"/>
              </a:spcBef>
            </a:pP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-</a:t>
            </a:r>
            <a:r>
              <a:rPr sz="1814" b="1" dirty="0">
                <a:solidFill>
                  <a:srgbClr val="0033CC"/>
                </a:solidFill>
                <a:latin typeface="Trebuchet MS"/>
                <a:cs typeface="Trebuchet MS"/>
              </a:rPr>
              <a:t>Государственные</a:t>
            </a:r>
            <a:r>
              <a:rPr sz="1814" b="1" spc="-68" dirty="0">
                <a:solidFill>
                  <a:srgbClr val="0033CC"/>
                </a:solidFill>
                <a:latin typeface="Trebuchet MS"/>
                <a:cs typeface="Trebuchet MS"/>
              </a:rPr>
              <a:t> </a:t>
            </a: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услуги</a:t>
            </a: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/</a:t>
            </a:r>
            <a:endParaRPr sz="1814" dirty="0">
              <a:latin typeface="Trebuchet MS"/>
              <a:cs typeface="Trebuchet MS"/>
            </a:endParaRPr>
          </a:p>
          <a:p>
            <a:pPr marL="124565" marR="1456614" indent="-71283">
              <a:lnSpc>
                <a:spcPct val="115599"/>
              </a:lnSpc>
            </a:pP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-Предоставление</a:t>
            </a:r>
            <a:r>
              <a:rPr sz="1814" b="1" spc="-6" dirty="0">
                <a:solidFill>
                  <a:srgbClr val="0033CC"/>
                </a:solidFill>
                <a:latin typeface="Trebuchet MS"/>
                <a:cs typeface="Trebuchet MS"/>
              </a:rPr>
              <a:t> </a:t>
            </a: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государственной услуги </a:t>
            </a:r>
            <a:r>
              <a:rPr sz="1814" b="1" dirty="0">
                <a:solidFill>
                  <a:srgbClr val="0033CC"/>
                </a:solidFill>
                <a:latin typeface="Trebuchet MS"/>
                <a:cs typeface="Trebuchet MS"/>
              </a:rPr>
              <a:t>по</a:t>
            </a:r>
            <a:r>
              <a:rPr sz="1814" b="1" spc="-96" dirty="0">
                <a:solidFill>
                  <a:srgbClr val="0033CC"/>
                </a:solidFill>
                <a:latin typeface="Trebuchet MS"/>
                <a:cs typeface="Trebuchet MS"/>
              </a:rPr>
              <a:t> </a:t>
            </a:r>
            <a:r>
              <a:rPr sz="1814" b="1" dirty="0">
                <a:solidFill>
                  <a:srgbClr val="0033CC"/>
                </a:solidFill>
                <a:latin typeface="Trebuchet MS"/>
                <a:cs typeface="Trebuchet MS"/>
              </a:rPr>
              <a:t>педагогической</a:t>
            </a:r>
            <a:r>
              <a:rPr sz="1814" b="1" spc="-51" dirty="0">
                <a:solidFill>
                  <a:srgbClr val="0033CC"/>
                </a:solidFill>
                <a:latin typeface="Trebuchet MS"/>
                <a:cs typeface="Trebuchet MS"/>
              </a:rPr>
              <a:t> </a:t>
            </a: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аттестации</a:t>
            </a: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/</a:t>
            </a:r>
            <a:endParaRPr sz="1814" dirty="0">
              <a:latin typeface="Trebuchet MS"/>
              <a:cs typeface="Trebuchet MS"/>
            </a:endParaRPr>
          </a:p>
          <a:p>
            <a:pPr marL="54002">
              <a:spcBef>
                <a:spcPts val="340"/>
              </a:spcBef>
            </a:pP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-</a:t>
            </a:r>
            <a:r>
              <a:rPr sz="1814" b="1" dirty="0">
                <a:solidFill>
                  <a:srgbClr val="0033CC"/>
                </a:solidFill>
                <a:latin typeface="Trebuchet MS"/>
                <a:cs typeface="Trebuchet MS"/>
              </a:rPr>
              <a:t>Нормативные</a:t>
            </a:r>
            <a:r>
              <a:rPr sz="1814" b="1" spc="-68" dirty="0">
                <a:solidFill>
                  <a:srgbClr val="0033CC"/>
                </a:solidFill>
                <a:latin typeface="Trebuchet MS"/>
                <a:cs typeface="Trebuchet MS"/>
              </a:rPr>
              <a:t> </a:t>
            </a:r>
            <a:r>
              <a:rPr sz="1814" b="1" spc="-11" dirty="0">
                <a:solidFill>
                  <a:srgbClr val="0033CC"/>
                </a:solidFill>
                <a:latin typeface="Trebuchet MS"/>
                <a:cs typeface="Trebuchet MS"/>
              </a:rPr>
              <a:t>документы</a:t>
            </a:r>
            <a:endParaRPr sz="1814" dirty="0">
              <a:latin typeface="Trebuchet MS"/>
              <a:cs typeface="Trebuchet MS"/>
            </a:endParaRPr>
          </a:p>
        </p:txBody>
      </p:sp>
      <p:pic>
        <p:nvPicPr>
          <p:cNvPr id="5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40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87414" y="243963"/>
            <a:ext cx="3168709" cy="764147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08"/>
              </a:spcBef>
            </a:pPr>
            <a:r>
              <a:rPr sz="4876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edu.tatar.ru</a:t>
            </a:r>
            <a:endParaRPr sz="4876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9706" y="1463840"/>
            <a:ext cx="9695031" cy="3613497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221048" indent="-206648">
              <a:spcBef>
                <a:spcPts val="119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268" b="1" dirty="0">
                <a:solidFill>
                  <a:srgbClr val="FF0000"/>
                </a:solidFill>
                <a:latin typeface="Times New Roman"/>
                <a:cs typeface="Times New Roman"/>
              </a:rPr>
              <a:t>ЗАЯВИТЕЛЬНАЯ</a:t>
            </a:r>
            <a:r>
              <a:rPr sz="2268" b="1" spc="-1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АТТЕСТАЦИЯ</a:t>
            </a:r>
            <a:endParaRPr sz="2268" dirty="0">
              <a:latin typeface="Times New Roman"/>
              <a:cs typeface="Times New Roman"/>
            </a:endParaRPr>
          </a:p>
          <a:p>
            <a:pPr marL="566661" lvl="1" indent="-475217">
              <a:spcBef>
                <a:spcPts val="181"/>
              </a:spcBef>
              <a:buClr>
                <a:srgbClr val="627CC3"/>
              </a:buClr>
              <a:buSzPct val="129166"/>
              <a:buFont typeface="Arial MT"/>
              <a:buChar char="•"/>
              <a:tabLst>
                <a:tab pos="566661" algn="l"/>
              </a:tabLst>
            </a:pPr>
            <a:r>
              <a:rPr sz="2721" b="1" i="1" dirty="0">
                <a:solidFill>
                  <a:srgbClr val="000099"/>
                </a:solidFill>
                <a:latin typeface="Times New Roman"/>
                <a:cs typeface="Times New Roman"/>
              </a:rPr>
              <a:t>на</a:t>
            </a:r>
            <a:r>
              <a:rPr sz="2721" b="1" i="1" spc="-68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spc="-11" dirty="0">
                <a:solidFill>
                  <a:srgbClr val="000099"/>
                </a:solidFill>
                <a:latin typeface="Times New Roman"/>
                <a:cs typeface="Times New Roman"/>
              </a:rPr>
              <a:t>квалификационную</a:t>
            </a:r>
            <a:r>
              <a:rPr sz="2721" b="1" i="1" spc="-34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000099"/>
                </a:solidFill>
                <a:latin typeface="Times New Roman"/>
                <a:cs typeface="Times New Roman"/>
              </a:rPr>
              <a:t>категорию</a:t>
            </a:r>
            <a:r>
              <a:rPr sz="2721" b="1" i="1" spc="-79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000099"/>
                </a:solidFill>
                <a:latin typeface="Times New Roman"/>
                <a:cs typeface="Times New Roman"/>
              </a:rPr>
              <a:t>(первую</a:t>
            </a:r>
            <a:r>
              <a:rPr sz="2721" b="1" i="1" spc="-68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000099"/>
                </a:solidFill>
                <a:latin typeface="Times New Roman"/>
                <a:cs typeface="Times New Roman"/>
              </a:rPr>
              <a:t>или</a:t>
            </a:r>
            <a:r>
              <a:rPr sz="2721" b="1" i="1" spc="-57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spc="-11" dirty="0">
                <a:solidFill>
                  <a:srgbClr val="000099"/>
                </a:solidFill>
                <a:latin typeface="Times New Roman"/>
                <a:cs typeface="Times New Roman"/>
              </a:rPr>
              <a:t>высшую</a:t>
            </a:r>
            <a:r>
              <a:rPr sz="2721" b="1" i="1" spc="-11" dirty="0">
                <a:solidFill>
                  <a:srgbClr val="000099"/>
                </a:solidFill>
                <a:latin typeface="Times New Roman"/>
                <a:cs typeface="Times New Roman"/>
              </a:rPr>
              <a:t>)</a:t>
            </a:r>
            <a:endParaRPr sz="2721" dirty="0">
              <a:latin typeface="Times New Roman"/>
              <a:cs typeface="Times New Roman"/>
            </a:endParaRPr>
          </a:p>
          <a:p>
            <a:pPr marL="91443" marR="190807">
              <a:lnSpc>
                <a:spcPct val="80000"/>
              </a:lnSpc>
              <a:spcBef>
                <a:spcPts val="998"/>
              </a:spcBef>
            </a:pP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Аттестацию</a:t>
            </a:r>
            <a:r>
              <a:rPr sz="2721" i="1" spc="-79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проводит</a:t>
            </a:r>
            <a:r>
              <a:rPr sz="2721" i="1" spc="-102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аттестационная</a:t>
            </a:r>
            <a:r>
              <a:rPr sz="2721" i="1" spc="-8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spc="-23" dirty="0">
                <a:solidFill>
                  <a:srgbClr val="000099"/>
                </a:solidFill>
                <a:latin typeface="Times New Roman"/>
                <a:cs typeface="Times New Roman"/>
              </a:rPr>
              <a:t>комиссия</a:t>
            </a:r>
            <a:r>
              <a:rPr sz="2721" i="1" spc="-108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МО</a:t>
            </a:r>
            <a:r>
              <a:rPr sz="2721" i="1" spc="-9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и</a:t>
            </a:r>
            <a:r>
              <a:rPr sz="2721" i="1" spc="-102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spc="-57" dirty="0">
                <a:solidFill>
                  <a:srgbClr val="000099"/>
                </a:solidFill>
                <a:latin typeface="Times New Roman"/>
                <a:cs typeface="Times New Roman"/>
              </a:rPr>
              <a:t>Н </a:t>
            </a:r>
            <a:r>
              <a:rPr sz="2721" i="1" spc="-28" dirty="0">
                <a:solidFill>
                  <a:srgbClr val="000099"/>
                </a:solidFill>
                <a:latin typeface="Times New Roman"/>
                <a:cs typeface="Times New Roman"/>
              </a:rPr>
              <a:t>РТ;</a:t>
            </a:r>
            <a:endParaRPr sz="272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21" dirty="0">
              <a:latin typeface="Times New Roman"/>
              <a:cs typeface="Times New Roman"/>
            </a:endParaRPr>
          </a:p>
          <a:p>
            <a:pPr>
              <a:spcBef>
                <a:spcPts val="1293"/>
              </a:spcBef>
            </a:pPr>
            <a:endParaRPr sz="2721" dirty="0">
              <a:latin typeface="Times New Roman"/>
              <a:cs typeface="Times New Roman"/>
            </a:endParaRPr>
          </a:p>
          <a:p>
            <a:pPr marL="480258" lvl="1" indent="-388814">
              <a:spcBef>
                <a:spcPts val="6"/>
              </a:spcBef>
              <a:buClr>
                <a:srgbClr val="627CC3"/>
              </a:buClr>
              <a:buSzPct val="129166"/>
              <a:buFont typeface="Arial MT"/>
              <a:buChar char="•"/>
              <a:tabLst>
                <a:tab pos="480258" algn="l"/>
              </a:tabLst>
            </a:pP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на</a:t>
            </a:r>
            <a:r>
              <a:rPr sz="2721" i="1" spc="-79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E80F46"/>
                </a:solidFill>
                <a:latin typeface="Times New Roman"/>
                <a:cs typeface="Times New Roman"/>
              </a:rPr>
              <a:t>новые</a:t>
            </a:r>
            <a:r>
              <a:rPr sz="2721" b="1" i="1" spc="-68" dirty="0">
                <a:solidFill>
                  <a:srgbClr val="E80F46"/>
                </a:solidFill>
                <a:latin typeface="Times New Roman"/>
                <a:cs typeface="Times New Roman"/>
              </a:rPr>
              <a:t> </a:t>
            </a:r>
            <a:r>
              <a:rPr sz="2721" b="1" i="1" spc="-11" dirty="0">
                <a:solidFill>
                  <a:srgbClr val="E80F46"/>
                </a:solidFill>
                <a:latin typeface="Times New Roman"/>
                <a:cs typeface="Times New Roman"/>
              </a:rPr>
              <a:t>квалификационные</a:t>
            </a:r>
            <a:r>
              <a:rPr sz="2721" b="1" i="1" spc="-45" dirty="0">
                <a:solidFill>
                  <a:srgbClr val="E80F46"/>
                </a:solidFill>
                <a:latin typeface="Times New Roman"/>
                <a:cs typeface="Times New Roman"/>
              </a:rPr>
              <a:t> </a:t>
            </a:r>
            <a:r>
              <a:rPr sz="2721" b="1" i="1" spc="-11" dirty="0">
                <a:solidFill>
                  <a:srgbClr val="E80F46"/>
                </a:solidFill>
                <a:latin typeface="Times New Roman"/>
                <a:cs typeface="Times New Roman"/>
              </a:rPr>
              <a:t>категории</a:t>
            </a:r>
            <a:r>
              <a:rPr sz="2721" i="1" spc="-11" dirty="0">
                <a:solidFill>
                  <a:srgbClr val="404040"/>
                </a:solidFill>
                <a:latin typeface="Times New Roman"/>
                <a:cs typeface="Times New Roman"/>
              </a:rPr>
              <a:t>:</a:t>
            </a:r>
            <a:endParaRPr sz="2721" dirty="0">
              <a:latin typeface="Times New Roman"/>
              <a:cs typeface="Times New Roman"/>
            </a:endParaRPr>
          </a:p>
          <a:p>
            <a:pPr marL="177847">
              <a:spcBef>
                <a:spcPts val="340"/>
              </a:spcBef>
            </a:pPr>
            <a:r>
              <a:rPr sz="2721" b="1" i="1" spc="-11" dirty="0">
                <a:solidFill>
                  <a:srgbClr val="000099"/>
                </a:solidFill>
                <a:latin typeface="Times New Roman"/>
                <a:cs typeface="Times New Roman"/>
              </a:rPr>
              <a:t>«педагог-методист»</a:t>
            </a:r>
            <a:r>
              <a:rPr sz="2721" b="1" i="1" spc="-57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000099"/>
                </a:solidFill>
                <a:latin typeface="Times New Roman"/>
                <a:cs typeface="Times New Roman"/>
              </a:rPr>
              <a:t>и</a:t>
            </a:r>
            <a:r>
              <a:rPr sz="2721" b="1" i="1" spc="-4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b="1" i="1" spc="-11" dirty="0">
                <a:solidFill>
                  <a:srgbClr val="000099"/>
                </a:solidFill>
                <a:latin typeface="Times New Roman"/>
                <a:cs typeface="Times New Roman"/>
              </a:rPr>
              <a:t>«педагог-наставник</a:t>
            </a:r>
            <a:r>
              <a:rPr sz="2721" b="1" i="1" spc="-11" dirty="0">
                <a:solidFill>
                  <a:srgbClr val="000099"/>
                </a:solidFill>
                <a:latin typeface="Times New Roman"/>
                <a:cs typeface="Times New Roman"/>
              </a:rPr>
              <a:t>»</a:t>
            </a:r>
            <a:endParaRPr sz="2721" dirty="0">
              <a:latin typeface="Times New Roman"/>
              <a:cs typeface="Times New Roman"/>
            </a:endParaRPr>
          </a:p>
          <a:p>
            <a:pPr marL="91443" marR="104404" indent="86403">
              <a:lnSpc>
                <a:spcPts val="2608"/>
              </a:lnSpc>
              <a:spcBef>
                <a:spcPts val="975"/>
              </a:spcBef>
            </a:pP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Аттестацию</a:t>
            </a:r>
            <a:r>
              <a:rPr sz="2721" i="1" spc="-79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проводит</a:t>
            </a:r>
            <a:r>
              <a:rPr sz="2721" i="1" spc="-102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аттестационная</a:t>
            </a:r>
            <a:r>
              <a:rPr sz="2721" i="1" spc="-8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spc="-23" dirty="0">
                <a:solidFill>
                  <a:srgbClr val="000099"/>
                </a:solidFill>
                <a:latin typeface="Times New Roman"/>
                <a:cs typeface="Times New Roman"/>
              </a:rPr>
              <a:t>комиссия</a:t>
            </a:r>
            <a:r>
              <a:rPr sz="2721" i="1" spc="-108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МО</a:t>
            </a:r>
            <a:r>
              <a:rPr sz="2721" i="1" spc="-9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dirty="0">
                <a:solidFill>
                  <a:srgbClr val="000099"/>
                </a:solidFill>
                <a:latin typeface="Times New Roman"/>
                <a:cs typeface="Times New Roman"/>
              </a:rPr>
              <a:t>и</a:t>
            </a:r>
            <a:r>
              <a:rPr sz="2721" i="1" spc="-102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721" i="1" spc="-57" dirty="0">
                <a:solidFill>
                  <a:srgbClr val="000099"/>
                </a:solidFill>
                <a:latin typeface="Times New Roman"/>
                <a:cs typeface="Times New Roman"/>
              </a:rPr>
              <a:t>Н </a:t>
            </a:r>
            <a:r>
              <a:rPr sz="2721" i="1" dirty="0" smtClean="0">
                <a:solidFill>
                  <a:srgbClr val="000099"/>
                </a:solidFill>
                <a:latin typeface="Times New Roman"/>
                <a:cs typeface="Times New Roman"/>
              </a:rPr>
              <a:t>РТ</a:t>
            </a:r>
            <a:r>
              <a:rPr sz="2721" i="1" spc="-57" dirty="0" smtClean="0">
                <a:solidFill>
                  <a:srgbClr val="000099"/>
                </a:solidFill>
                <a:latin typeface="Times New Roman"/>
                <a:cs typeface="Times New Roman"/>
              </a:rPr>
              <a:t>.</a:t>
            </a:r>
            <a:endParaRPr sz="2721" dirty="0">
              <a:latin typeface="Times New Roman"/>
              <a:cs typeface="Times New Roman"/>
            </a:endParaRPr>
          </a:p>
        </p:txBody>
      </p:sp>
      <p:pic>
        <p:nvPicPr>
          <p:cNvPr id="5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447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513011"/>
            <a:ext cx="10367963" cy="5831979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00150"/>
              <a:ext cx="9144000" cy="382905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3710" y="1798497"/>
            <a:ext cx="10387314" cy="441977"/>
          </a:xfrm>
          <a:prstGeom prst="rect">
            <a:avLst/>
          </a:prstGeom>
        </p:spPr>
        <p:txBody>
          <a:bodyPr vert="horz" wrap="square" lIns="0" tIns="57465" rIns="0" bIns="0" rtlCol="0" anchor="ctr">
            <a:spAutoFit/>
          </a:bodyPr>
          <a:lstStyle/>
          <a:p>
            <a:pPr marL="972036">
              <a:lnSpc>
                <a:spcPct val="100000"/>
              </a:lnSpc>
              <a:spcBef>
                <a:spcPts val="108"/>
              </a:spcBef>
            </a:pPr>
            <a:r>
              <a:rPr sz="2495" spc="-23" dirty="0"/>
              <a:t>Подача</a:t>
            </a:r>
            <a:r>
              <a:rPr sz="2495" spc="-91" dirty="0"/>
              <a:t> </a:t>
            </a:r>
            <a:r>
              <a:rPr sz="2495" spc="-11" dirty="0"/>
              <a:t>заявлений</a:t>
            </a:r>
            <a:r>
              <a:rPr sz="2495" spc="-91" dirty="0"/>
              <a:t> </a:t>
            </a:r>
            <a:r>
              <a:rPr sz="2495" spc="-11" dirty="0"/>
              <a:t>только</a:t>
            </a:r>
            <a:r>
              <a:rPr sz="2495" spc="-102" dirty="0"/>
              <a:t> </a:t>
            </a:r>
            <a:r>
              <a:rPr sz="2495" dirty="0"/>
              <a:t>через</a:t>
            </a:r>
            <a:r>
              <a:rPr sz="2495" spc="-74" dirty="0"/>
              <a:t> </a:t>
            </a:r>
            <a:r>
              <a:rPr sz="2495" spc="-11" dirty="0"/>
              <a:t>edu.tatar</a:t>
            </a:r>
            <a:endParaRPr sz="2495"/>
          </a:p>
        </p:txBody>
      </p:sp>
      <p:grpSp>
        <p:nvGrpSpPr>
          <p:cNvPr id="6" name="object 6"/>
          <p:cNvGrpSpPr/>
          <p:nvPr/>
        </p:nvGrpSpPr>
        <p:grpSpPr>
          <a:xfrm>
            <a:off x="448485" y="1076984"/>
            <a:ext cx="9179967" cy="5107662"/>
            <a:chOff x="395541" y="497395"/>
            <a:chExt cx="8096250" cy="45046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541" y="627507"/>
              <a:ext cx="8096250" cy="437451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48659" y="1652016"/>
              <a:ext cx="732155" cy="630555"/>
            </a:xfrm>
            <a:custGeom>
              <a:avLst/>
              <a:gdLst/>
              <a:ahLst/>
              <a:cxnLst/>
              <a:rect l="l" t="t" r="r" b="b"/>
              <a:pathLst>
                <a:path w="732154" h="630555">
                  <a:moveTo>
                    <a:pt x="698245" y="0"/>
                  </a:moveTo>
                  <a:lnTo>
                    <a:pt x="22987" y="570484"/>
                  </a:lnTo>
                  <a:lnTo>
                    <a:pt x="6223" y="550672"/>
                  </a:lnTo>
                  <a:lnTo>
                    <a:pt x="0" y="624078"/>
                  </a:lnTo>
                  <a:lnTo>
                    <a:pt x="73405" y="630174"/>
                  </a:lnTo>
                  <a:lnTo>
                    <a:pt x="56514" y="610362"/>
                  </a:lnTo>
                  <a:lnTo>
                    <a:pt x="731901" y="39750"/>
                  </a:lnTo>
                  <a:lnTo>
                    <a:pt x="6982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9" name="object 9"/>
            <p:cNvSpPr/>
            <p:nvPr/>
          </p:nvSpPr>
          <p:spPr>
            <a:xfrm>
              <a:off x="3248659" y="1652016"/>
              <a:ext cx="732155" cy="630555"/>
            </a:xfrm>
            <a:custGeom>
              <a:avLst/>
              <a:gdLst/>
              <a:ahLst/>
              <a:cxnLst/>
              <a:rect l="l" t="t" r="r" b="b"/>
              <a:pathLst>
                <a:path w="732154" h="630555">
                  <a:moveTo>
                    <a:pt x="731901" y="39750"/>
                  </a:moveTo>
                  <a:lnTo>
                    <a:pt x="56514" y="610362"/>
                  </a:lnTo>
                  <a:lnTo>
                    <a:pt x="73405" y="630174"/>
                  </a:lnTo>
                  <a:lnTo>
                    <a:pt x="0" y="624078"/>
                  </a:lnTo>
                  <a:lnTo>
                    <a:pt x="6223" y="550672"/>
                  </a:lnTo>
                  <a:lnTo>
                    <a:pt x="22987" y="570484"/>
                  </a:lnTo>
                  <a:lnTo>
                    <a:pt x="698245" y="0"/>
                  </a:lnTo>
                  <a:lnTo>
                    <a:pt x="731901" y="39750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0" name="object 10"/>
            <p:cNvSpPr/>
            <p:nvPr/>
          </p:nvSpPr>
          <p:spPr>
            <a:xfrm>
              <a:off x="7372604" y="1120648"/>
              <a:ext cx="739140" cy="641985"/>
            </a:xfrm>
            <a:custGeom>
              <a:avLst/>
              <a:gdLst/>
              <a:ahLst/>
              <a:cxnLst/>
              <a:rect l="l" t="t" r="r" b="b"/>
              <a:pathLst>
                <a:path w="739140" h="641985">
                  <a:moveTo>
                    <a:pt x="690879" y="0"/>
                  </a:moveTo>
                  <a:lnTo>
                    <a:pt x="32893" y="555878"/>
                  </a:lnTo>
                  <a:lnTo>
                    <a:pt x="8763" y="527303"/>
                  </a:lnTo>
                  <a:lnTo>
                    <a:pt x="0" y="632587"/>
                  </a:lnTo>
                  <a:lnTo>
                    <a:pt x="105155" y="641476"/>
                  </a:lnTo>
                  <a:lnTo>
                    <a:pt x="81025" y="612901"/>
                  </a:lnTo>
                  <a:lnTo>
                    <a:pt x="739140" y="57023"/>
                  </a:lnTo>
                  <a:lnTo>
                    <a:pt x="6908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1" name="object 11"/>
            <p:cNvSpPr/>
            <p:nvPr/>
          </p:nvSpPr>
          <p:spPr>
            <a:xfrm>
              <a:off x="7372604" y="1120648"/>
              <a:ext cx="739140" cy="641985"/>
            </a:xfrm>
            <a:custGeom>
              <a:avLst/>
              <a:gdLst/>
              <a:ahLst/>
              <a:cxnLst/>
              <a:rect l="l" t="t" r="r" b="b"/>
              <a:pathLst>
                <a:path w="739140" h="641985">
                  <a:moveTo>
                    <a:pt x="739140" y="57023"/>
                  </a:moveTo>
                  <a:lnTo>
                    <a:pt x="81025" y="612901"/>
                  </a:lnTo>
                  <a:lnTo>
                    <a:pt x="105155" y="641476"/>
                  </a:lnTo>
                  <a:lnTo>
                    <a:pt x="0" y="632587"/>
                  </a:lnTo>
                  <a:lnTo>
                    <a:pt x="8763" y="527303"/>
                  </a:lnTo>
                  <a:lnTo>
                    <a:pt x="32893" y="555878"/>
                  </a:lnTo>
                  <a:lnTo>
                    <a:pt x="690879" y="0"/>
                  </a:lnTo>
                  <a:lnTo>
                    <a:pt x="739140" y="57023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2" name="object 12"/>
            <p:cNvSpPr/>
            <p:nvPr/>
          </p:nvSpPr>
          <p:spPr>
            <a:xfrm>
              <a:off x="1498600" y="505333"/>
              <a:ext cx="892175" cy="367030"/>
            </a:xfrm>
            <a:custGeom>
              <a:avLst/>
              <a:gdLst/>
              <a:ahLst/>
              <a:cxnLst/>
              <a:rect l="l" t="t" r="r" b="b"/>
              <a:pathLst>
                <a:path w="892175" h="367030">
                  <a:moveTo>
                    <a:pt x="874649" y="0"/>
                  </a:moveTo>
                  <a:lnTo>
                    <a:pt x="40512" y="292862"/>
                  </a:lnTo>
                  <a:lnTo>
                    <a:pt x="31877" y="268350"/>
                  </a:lnTo>
                  <a:lnTo>
                    <a:pt x="0" y="334644"/>
                  </a:lnTo>
                  <a:lnTo>
                    <a:pt x="66421" y="366521"/>
                  </a:lnTo>
                  <a:lnTo>
                    <a:pt x="57784" y="342011"/>
                  </a:lnTo>
                  <a:lnTo>
                    <a:pt x="891920" y="49149"/>
                  </a:lnTo>
                  <a:lnTo>
                    <a:pt x="87464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3" name="object 13"/>
            <p:cNvSpPr/>
            <p:nvPr/>
          </p:nvSpPr>
          <p:spPr>
            <a:xfrm>
              <a:off x="1498600" y="505333"/>
              <a:ext cx="892175" cy="367030"/>
            </a:xfrm>
            <a:custGeom>
              <a:avLst/>
              <a:gdLst/>
              <a:ahLst/>
              <a:cxnLst/>
              <a:rect l="l" t="t" r="r" b="b"/>
              <a:pathLst>
                <a:path w="892175" h="367030">
                  <a:moveTo>
                    <a:pt x="891920" y="49149"/>
                  </a:moveTo>
                  <a:lnTo>
                    <a:pt x="57784" y="342011"/>
                  </a:lnTo>
                  <a:lnTo>
                    <a:pt x="66421" y="366521"/>
                  </a:lnTo>
                  <a:lnTo>
                    <a:pt x="0" y="334644"/>
                  </a:lnTo>
                  <a:lnTo>
                    <a:pt x="31877" y="268350"/>
                  </a:lnTo>
                  <a:lnTo>
                    <a:pt x="40512" y="292862"/>
                  </a:lnTo>
                  <a:lnTo>
                    <a:pt x="874649" y="0"/>
                  </a:lnTo>
                  <a:lnTo>
                    <a:pt x="891920" y="49149"/>
                  </a:lnTo>
                  <a:close/>
                </a:path>
              </a:pathLst>
            </a:custGeom>
            <a:ln w="158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pic>
        <p:nvPicPr>
          <p:cNvPr id="14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526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2895" y="4270188"/>
            <a:ext cx="8547088" cy="991004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 marR="5760">
              <a:spcBef>
                <a:spcPts val="108"/>
              </a:spcBef>
              <a:tabLst>
                <a:tab pos="1398291" algn="l"/>
                <a:tab pos="2696499" algn="l"/>
                <a:tab pos="5928698" algn="l"/>
                <a:tab pos="7402591" algn="l"/>
                <a:tab pos="7990134" algn="l"/>
              </a:tabLst>
            </a:pPr>
            <a:r>
              <a:rPr sz="3175" spc="-11" dirty="0">
                <a:solidFill>
                  <a:srgbClr val="003E75"/>
                </a:solidFill>
                <a:latin typeface="Times New Roman"/>
                <a:cs typeface="Times New Roman"/>
              </a:rPr>
              <a:t>Форму</a:t>
            </a:r>
            <a:r>
              <a:rPr sz="3175" dirty="0">
                <a:solidFill>
                  <a:srgbClr val="003E75"/>
                </a:solidFill>
                <a:latin typeface="Times New Roman"/>
                <a:cs typeface="Times New Roman"/>
              </a:rPr>
              <a:t>	</a:t>
            </a:r>
            <a:r>
              <a:rPr sz="3175" spc="-23" dirty="0">
                <a:solidFill>
                  <a:srgbClr val="003E75"/>
                </a:solidFill>
                <a:latin typeface="Times New Roman"/>
                <a:cs typeface="Times New Roman"/>
              </a:rPr>
              <a:t>Карты</a:t>
            </a:r>
            <a:r>
              <a:rPr sz="3175" dirty="0">
                <a:solidFill>
                  <a:srgbClr val="003E75"/>
                </a:solidFill>
                <a:latin typeface="Times New Roman"/>
                <a:cs typeface="Times New Roman"/>
              </a:rPr>
              <a:t>	</a:t>
            </a:r>
            <a:r>
              <a:rPr sz="3175" spc="-11" dirty="0">
                <a:solidFill>
                  <a:srgbClr val="003E75"/>
                </a:solidFill>
                <a:latin typeface="Times New Roman"/>
                <a:cs typeface="Times New Roman"/>
              </a:rPr>
              <a:t>результативности</a:t>
            </a:r>
            <a:r>
              <a:rPr sz="3175" dirty="0">
                <a:solidFill>
                  <a:srgbClr val="003E75"/>
                </a:solidFill>
                <a:latin typeface="Times New Roman"/>
                <a:cs typeface="Times New Roman"/>
              </a:rPr>
              <a:t>	</a:t>
            </a:r>
            <a:r>
              <a:rPr sz="3175" spc="-11" dirty="0">
                <a:solidFill>
                  <a:srgbClr val="003E75"/>
                </a:solidFill>
                <a:latin typeface="Times New Roman"/>
                <a:cs typeface="Times New Roman"/>
              </a:rPr>
              <a:t>скачать</a:t>
            </a:r>
            <a:r>
              <a:rPr sz="3175" dirty="0">
                <a:solidFill>
                  <a:srgbClr val="003E75"/>
                </a:solidFill>
                <a:latin typeface="Times New Roman"/>
                <a:cs typeface="Times New Roman"/>
              </a:rPr>
              <a:t>	</a:t>
            </a:r>
            <a:r>
              <a:rPr sz="3175" spc="-28" dirty="0">
                <a:solidFill>
                  <a:srgbClr val="003E75"/>
                </a:solidFill>
                <a:latin typeface="Times New Roman"/>
                <a:cs typeface="Times New Roman"/>
              </a:rPr>
              <a:t>из</a:t>
            </a:r>
            <a:r>
              <a:rPr sz="3175" dirty="0">
                <a:solidFill>
                  <a:srgbClr val="003E75"/>
                </a:solidFill>
                <a:latin typeface="Times New Roman"/>
                <a:cs typeface="Times New Roman"/>
              </a:rPr>
              <a:t>	</a:t>
            </a:r>
            <a:r>
              <a:rPr sz="3175" spc="-28" dirty="0">
                <a:solidFill>
                  <a:srgbClr val="003E75"/>
                </a:solidFill>
                <a:latin typeface="Times New Roman"/>
                <a:cs typeface="Times New Roman"/>
              </a:rPr>
              <a:t>ЛК </a:t>
            </a:r>
            <a:r>
              <a:rPr sz="3175" spc="-11" dirty="0">
                <a:solidFill>
                  <a:srgbClr val="003E75"/>
                </a:solidFill>
                <a:latin typeface="Times New Roman"/>
                <a:cs typeface="Times New Roman"/>
              </a:rPr>
              <a:t>педагога</a:t>
            </a:r>
            <a:endParaRPr sz="3175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93414" y="794889"/>
            <a:ext cx="9167007" cy="2537271"/>
            <a:chOff x="611555" y="248602"/>
            <a:chExt cx="8084820" cy="22377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1555" y="317119"/>
              <a:ext cx="7703820" cy="216890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292469" y="256540"/>
              <a:ext cx="739140" cy="641985"/>
            </a:xfrm>
            <a:custGeom>
              <a:avLst/>
              <a:gdLst/>
              <a:ahLst/>
              <a:cxnLst/>
              <a:rect l="l" t="t" r="r" b="b"/>
              <a:pathLst>
                <a:path w="739140" h="641985">
                  <a:moveTo>
                    <a:pt x="691006" y="0"/>
                  </a:moveTo>
                  <a:lnTo>
                    <a:pt x="32892" y="555879"/>
                  </a:lnTo>
                  <a:lnTo>
                    <a:pt x="8762" y="527431"/>
                  </a:lnTo>
                  <a:lnTo>
                    <a:pt x="0" y="632587"/>
                  </a:lnTo>
                  <a:lnTo>
                    <a:pt x="105155" y="641476"/>
                  </a:lnTo>
                  <a:lnTo>
                    <a:pt x="81152" y="612901"/>
                  </a:lnTo>
                  <a:lnTo>
                    <a:pt x="739139" y="57023"/>
                  </a:lnTo>
                  <a:lnTo>
                    <a:pt x="691006" y="0"/>
                  </a:lnTo>
                  <a:close/>
                </a:path>
              </a:pathLst>
            </a:custGeom>
            <a:solidFill>
              <a:srgbClr val="627CC3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6" name="object 6"/>
            <p:cNvSpPr/>
            <p:nvPr/>
          </p:nvSpPr>
          <p:spPr>
            <a:xfrm>
              <a:off x="6292469" y="256540"/>
              <a:ext cx="739140" cy="641985"/>
            </a:xfrm>
            <a:custGeom>
              <a:avLst/>
              <a:gdLst/>
              <a:ahLst/>
              <a:cxnLst/>
              <a:rect l="l" t="t" r="r" b="b"/>
              <a:pathLst>
                <a:path w="739140" h="641985">
                  <a:moveTo>
                    <a:pt x="739139" y="57023"/>
                  </a:moveTo>
                  <a:lnTo>
                    <a:pt x="81152" y="612901"/>
                  </a:lnTo>
                  <a:lnTo>
                    <a:pt x="105155" y="641476"/>
                  </a:lnTo>
                  <a:lnTo>
                    <a:pt x="0" y="632587"/>
                  </a:lnTo>
                  <a:lnTo>
                    <a:pt x="8762" y="527431"/>
                  </a:lnTo>
                  <a:lnTo>
                    <a:pt x="32892" y="555879"/>
                  </a:lnTo>
                  <a:lnTo>
                    <a:pt x="691006" y="0"/>
                  </a:lnTo>
                  <a:lnTo>
                    <a:pt x="739139" y="57023"/>
                  </a:lnTo>
                  <a:close/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7" name="object 7"/>
            <p:cNvSpPr/>
            <p:nvPr/>
          </p:nvSpPr>
          <p:spPr>
            <a:xfrm>
              <a:off x="7948676" y="688594"/>
              <a:ext cx="739140" cy="641985"/>
            </a:xfrm>
            <a:custGeom>
              <a:avLst/>
              <a:gdLst/>
              <a:ahLst/>
              <a:cxnLst/>
              <a:rect l="l" t="t" r="r" b="b"/>
              <a:pathLst>
                <a:path w="739140" h="641985">
                  <a:moveTo>
                    <a:pt x="690879" y="0"/>
                  </a:moveTo>
                  <a:lnTo>
                    <a:pt x="32893" y="555878"/>
                  </a:lnTo>
                  <a:lnTo>
                    <a:pt x="8763" y="527430"/>
                  </a:lnTo>
                  <a:lnTo>
                    <a:pt x="0" y="632586"/>
                  </a:lnTo>
                  <a:lnTo>
                    <a:pt x="105155" y="641476"/>
                  </a:lnTo>
                  <a:lnTo>
                    <a:pt x="81025" y="612901"/>
                  </a:lnTo>
                  <a:lnTo>
                    <a:pt x="739140" y="57022"/>
                  </a:lnTo>
                  <a:lnTo>
                    <a:pt x="6908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8" name="object 8"/>
            <p:cNvSpPr/>
            <p:nvPr/>
          </p:nvSpPr>
          <p:spPr>
            <a:xfrm>
              <a:off x="7948676" y="688594"/>
              <a:ext cx="739140" cy="641985"/>
            </a:xfrm>
            <a:custGeom>
              <a:avLst/>
              <a:gdLst/>
              <a:ahLst/>
              <a:cxnLst/>
              <a:rect l="l" t="t" r="r" b="b"/>
              <a:pathLst>
                <a:path w="739140" h="641985">
                  <a:moveTo>
                    <a:pt x="739140" y="57022"/>
                  </a:moveTo>
                  <a:lnTo>
                    <a:pt x="81025" y="612901"/>
                  </a:lnTo>
                  <a:lnTo>
                    <a:pt x="105155" y="641476"/>
                  </a:lnTo>
                  <a:lnTo>
                    <a:pt x="0" y="632586"/>
                  </a:lnTo>
                  <a:lnTo>
                    <a:pt x="8763" y="527430"/>
                  </a:lnTo>
                  <a:lnTo>
                    <a:pt x="32893" y="555878"/>
                  </a:lnTo>
                  <a:lnTo>
                    <a:pt x="690879" y="0"/>
                  </a:lnTo>
                  <a:lnTo>
                    <a:pt x="739140" y="57022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pic>
        <p:nvPicPr>
          <p:cNvPr id="9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38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513011"/>
            <a:ext cx="10367963" cy="5831979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00150"/>
              <a:ext cx="9144000" cy="38290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532" y="934228"/>
              <a:ext cx="3848100" cy="408470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34613" y="541887"/>
            <a:ext cx="8333250" cy="1165667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457937" marR="5760" indent="-444256">
              <a:lnSpc>
                <a:spcPct val="100000"/>
              </a:lnSpc>
              <a:spcBef>
                <a:spcPts val="108"/>
              </a:spcBef>
              <a:tabLst>
                <a:tab pos="4542647" algn="l"/>
              </a:tabLst>
            </a:pPr>
            <a:r>
              <a:rPr sz="2495" dirty="0"/>
              <a:t>Карта</a:t>
            </a:r>
            <a:r>
              <a:rPr sz="2495" spc="-85" dirty="0"/>
              <a:t> </a:t>
            </a:r>
            <a:r>
              <a:rPr sz="2495" spc="-23" dirty="0"/>
              <a:t>результативности</a:t>
            </a:r>
            <a:r>
              <a:rPr sz="2495" spc="-85" dirty="0"/>
              <a:t> </a:t>
            </a:r>
            <a:r>
              <a:rPr sz="2495" dirty="0"/>
              <a:t>профессиональной</a:t>
            </a:r>
            <a:r>
              <a:rPr sz="2495" spc="-79" dirty="0"/>
              <a:t> </a:t>
            </a:r>
            <a:r>
              <a:rPr sz="2495" spc="-11" dirty="0"/>
              <a:t>деятельности педагогического</a:t>
            </a:r>
            <a:r>
              <a:rPr sz="2495" spc="-113" dirty="0"/>
              <a:t> </a:t>
            </a:r>
            <a:r>
              <a:rPr sz="2495" spc="-11" dirty="0"/>
              <a:t>работника</a:t>
            </a:r>
            <a:r>
              <a:rPr sz="2495" dirty="0"/>
              <a:t>	</a:t>
            </a:r>
            <a:r>
              <a:rPr sz="2495" spc="-11" dirty="0"/>
              <a:t>Республики</a:t>
            </a:r>
            <a:r>
              <a:rPr sz="2495" spc="-74" dirty="0"/>
              <a:t> </a:t>
            </a:r>
            <a:r>
              <a:rPr sz="2495" spc="-11" dirty="0"/>
              <a:t>Татарстан </a:t>
            </a:r>
            <a:r>
              <a:rPr sz="2495" b="0" spc="-11" dirty="0">
                <a:solidFill>
                  <a:srgbClr val="0000CC"/>
                </a:solidFill>
              </a:rPr>
              <a:t>(отдельно</a:t>
            </a:r>
            <a:r>
              <a:rPr sz="2495" b="0" spc="-129" dirty="0">
                <a:solidFill>
                  <a:srgbClr val="0000CC"/>
                </a:solidFill>
              </a:rPr>
              <a:t> </a:t>
            </a:r>
            <a:r>
              <a:rPr sz="2495" b="0" dirty="0">
                <a:solidFill>
                  <a:srgbClr val="0000CC"/>
                </a:solidFill>
              </a:rPr>
              <a:t>по</a:t>
            </a:r>
            <a:r>
              <a:rPr sz="2495" b="0" spc="-74" dirty="0">
                <a:solidFill>
                  <a:srgbClr val="0000CC"/>
                </a:solidFill>
              </a:rPr>
              <a:t> </a:t>
            </a:r>
            <a:r>
              <a:rPr sz="2495" b="0" spc="-11" dirty="0">
                <a:solidFill>
                  <a:srgbClr val="0000CC"/>
                </a:solidFill>
              </a:rPr>
              <a:t>направлениям:</a:t>
            </a:r>
            <a:r>
              <a:rPr sz="2495" b="0" spc="-51" dirty="0">
                <a:solidFill>
                  <a:srgbClr val="0000CC"/>
                </a:solidFill>
              </a:rPr>
              <a:t> </a:t>
            </a:r>
            <a:r>
              <a:rPr sz="2495" dirty="0">
                <a:solidFill>
                  <a:srgbClr val="6F2F9F"/>
                </a:solidFill>
              </a:rPr>
              <a:t>школы,</a:t>
            </a:r>
            <a:r>
              <a:rPr sz="2495" spc="-74" dirty="0">
                <a:solidFill>
                  <a:srgbClr val="6F2F9F"/>
                </a:solidFill>
              </a:rPr>
              <a:t> </a:t>
            </a:r>
            <a:r>
              <a:rPr sz="2495" spc="-159" dirty="0">
                <a:solidFill>
                  <a:srgbClr val="6F2F9F"/>
                </a:solidFill>
              </a:rPr>
              <a:t>ДОУ,</a:t>
            </a:r>
            <a:r>
              <a:rPr sz="2495" spc="6" dirty="0">
                <a:solidFill>
                  <a:srgbClr val="6F2F9F"/>
                </a:solidFill>
              </a:rPr>
              <a:t> </a:t>
            </a:r>
            <a:r>
              <a:rPr sz="2495" spc="-57" dirty="0">
                <a:solidFill>
                  <a:srgbClr val="6F2F9F"/>
                </a:solidFill>
              </a:rPr>
              <a:t>УДО,</a:t>
            </a:r>
            <a:r>
              <a:rPr sz="2495" spc="-45" dirty="0">
                <a:solidFill>
                  <a:srgbClr val="6F2F9F"/>
                </a:solidFill>
              </a:rPr>
              <a:t> </a:t>
            </a:r>
            <a:r>
              <a:rPr sz="2495" spc="-23" dirty="0">
                <a:solidFill>
                  <a:srgbClr val="6F2F9F"/>
                </a:solidFill>
              </a:rPr>
              <a:t>СПО</a:t>
            </a:r>
            <a:r>
              <a:rPr sz="2495" b="0" spc="-23" dirty="0">
                <a:solidFill>
                  <a:srgbClr val="0000CC"/>
                </a:solidFill>
              </a:rPr>
              <a:t>)</a:t>
            </a:r>
            <a:endParaRPr sz="2495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04208" y="3913961"/>
            <a:ext cx="5715194" cy="1637850"/>
          </a:xfrm>
          <a:prstGeom prst="rect">
            <a:avLst/>
          </a:prstGeom>
        </p:spPr>
      </p:pic>
      <p:pic>
        <p:nvPicPr>
          <p:cNvPr id="8" name="Google Shape;9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331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25260" y="303122"/>
            <a:ext cx="8441969" cy="416596"/>
          </a:xfrm>
          <a:prstGeom prst="rect">
            <a:avLst/>
          </a:prstGeom>
        </p:spPr>
        <p:txBody>
          <a:bodyPr vert="horz" wrap="square" lIns="0" tIns="1512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19"/>
              </a:spcBef>
              <a:tabLst>
                <a:tab pos="5887657" algn="l"/>
              </a:tabLst>
            </a:pPr>
            <a:r>
              <a:rPr sz="260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</a:t>
            </a:r>
            <a:r>
              <a:rPr sz="2608" b="1" spc="-7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8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(высшая,</a:t>
            </a:r>
            <a:r>
              <a:rPr sz="2608" b="1" i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8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первая)</a:t>
            </a:r>
            <a:r>
              <a:rPr sz="2608" b="1" i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8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</a:t>
            </a:r>
            <a:r>
              <a:rPr sz="2608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8" b="1" spc="-57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8" b="1" spc="-1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</a:t>
            </a:r>
            <a:r>
              <a:rPr sz="2608" b="1" spc="-4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8" b="1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</a:t>
            </a:r>
            <a:endParaRPr sz="260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4399" y="1077488"/>
            <a:ext cx="9617005" cy="17535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2029" indent="-777629">
              <a:lnSpc>
                <a:spcPts val="2290"/>
              </a:lnSpc>
              <a:buSzPct val="128125"/>
              <a:buFont typeface="Georgia"/>
              <a:buChar char="*"/>
              <a:tabLst>
                <a:tab pos="792029" algn="l"/>
              </a:tabLst>
            </a:pPr>
            <a:r>
              <a:rPr sz="1814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Считываются</a:t>
            </a:r>
            <a:r>
              <a:rPr sz="1814" b="1" spc="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14" b="1" dirty="0">
                <a:solidFill>
                  <a:srgbClr val="C00000"/>
                </a:solidFill>
                <a:latin typeface="Times New Roman"/>
                <a:cs typeface="Times New Roman"/>
              </a:rPr>
              <a:t>данные</a:t>
            </a:r>
            <a:r>
              <a:rPr sz="1814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14" b="1" dirty="0" err="1">
                <a:solidFill>
                  <a:srgbClr val="C00000"/>
                </a:solidFill>
                <a:latin typeface="Times New Roman"/>
                <a:cs typeface="Times New Roman"/>
              </a:rPr>
              <a:t>из</a:t>
            </a:r>
            <a:r>
              <a:rPr sz="1814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14" b="1" spc="-28" dirty="0" smtClean="0">
                <a:solidFill>
                  <a:srgbClr val="C00000"/>
                </a:solidFill>
                <a:latin typeface="Times New Roman"/>
                <a:cs typeface="Times New Roman"/>
              </a:rPr>
              <a:t>ЛК</a:t>
            </a:r>
            <a:r>
              <a:rPr sz="1814" b="1" i="1" spc="-28" dirty="0" smtClean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r>
              <a:rPr lang="ru-RU" sz="1814" b="1" i="1" spc="-28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 err="1" smtClean="0">
                <a:solidFill>
                  <a:srgbClr val="0082A4"/>
                </a:solidFill>
                <a:latin typeface="Times New Roman"/>
                <a:cs typeface="Times New Roman"/>
              </a:rPr>
              <a:t>должность</a:t>
            </a:r>
            <a:r>
              <a:rPr sz="1814" b="1" i="1" spc="-11" dirty="0">
                <a:solidFill>
                  <a:srgbClr val="0082A4"/>
                </a:solidFill>
                <a:latin typeface="Times New Roman"/>
                <a:cs typeface="Times New Roman"/>
              </a:rPr>
              <a:t>,</a:t>
            </a:r>
            <a:r>
              <a:rPr sz="1814" b="1" i="1" spc="-28" dirty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0082A4"/>
                </a:solidFill>
                <a:latin typeface="Times New Roman"/>
                <a:cs typeface="Times New Roman"/>
              </a:rPr>
              <a:t>предмет, стаж,</a:t>
            </a:r>
            <a:r>
              <a:rPr sz="1814" b="1" i="1" spc="-34" dirty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0082A4"/>
                </a:solidFill>
                <a:latin typeface="Times New Roman"/>
                <a:cs typeface="Times New Roman"/>
              </a:rPr>
              <a:t>образование;</a:t>
            </a:r>
            <a:r>
              <a:rPr sz="1814" b="1" i="1" spc="-51" dirty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0082A4"/>
                </a:solidFill>
                <a:latin typeface="Times New Roman"/>
                <a:cs typeface="Times New Roman"/>
              </a:rPr>
              <a:t>разместить</a:t>
            </a:r>
            <a:r>
              <a:rPr sz="1814" b="1" i="1" spc="-6" dirty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0082A4"/>
                </a:solidFill>
                <a:latin typeface="Times New Roman"/>
                <a:cs typeface="Times New Roman"/>
              </a:rPr>
              <a:t>фото</a:t>
            </a:r>
            <a:r>
              <a:rPr sz="1814" b="1" i="1" spc="-11" dirty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i="1" spc="-11" dirty="0">
                <a:solidFill>
                  <a:srgbClr val="0082A4"/>
                </a:solidFill>
                <a:latin typeface="Times New Roman"/>
                <a:cs typeface="Times New Roman"/>
              </a:rPr>
              <a:t>(переподготовку</a:t>
            </a:r>
            <a:r>
              <a:rPr sz="1814" i="1" spc="-17" dirty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i="1" spc="-11" dirty="0" err="1">
                <a:solidFill>
                  <a:srgbClr val="0082A4"/>
                </a:solidFill>
                <a:latin typeface="Times New Roman"/>
                <a:cs typeface="Times New Roman"/>
              </a:rPr>
              <a:t>записать</a:t>
            </a:r>
            <a:r>
              <a:rPr sz="1814" i="1" spc="-85" dirty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i="1" spc="-11" dirty="0" err="1" smtClean="0">
                <a:solidFill>
                  <a:srgbClr val="0082A4"/>
                </a:solidFill>
                <a:latin typeface="Times New Roman"/>
                <a:cs typeface="Times New Roman"/>
              </a:rPr>
              <a:t>через</a:t>
            </a:r>
            <a:r>
              <a:rPr lang="ru-RU" sz="1814" i="1" spc="-11" dirty="0" smtClean="0">
                <a:solidFill>
                  <a:srgbClr val="0082A4"/>
                </a:solidFill>
                <a:latin typeface="Times New Roman"/>
                <a:cs typeface="Times New Roman"/>
              </a:rPr>
              <a:t> </a:t>
            </a:r>
            <a:r>
              <a:rPr sz="1814" i="1" spc="-11" dirty="0" err="1" smtClean="0">
                <a:solidFill>
                  <a:srgbClr val="0082A4"/>
                </a:solidFill>
                <a:latin typeface="Times New Roman"/>
                <a:cs typeface="Times New Roman"/>
              </a:rPr>
              <a:t>запятую</a:t>
            </a:r>
            <a:r>
              <a:rPr sz="1814" i="1" spc="-11" dirty="0">
                <a:solidFill>
                  <a:srgbClr val="0082A4"/>
                </a:solidFill>
                <a:latin typeface="Times New Roman"/>
                <a:cs typeface="Times New Roman"/>
              </a:rPr>
              <a:t>)</a:t>
            </a:r>
            <a:r>
              <a:rPr sz="1814" b="1" i="1" spc="-11" dirty="0">
                <a:solidFill>
                  <a:srgbClr val="0082A4"/>
                </a:solidFill>
                <a:latin typeface="Times New Roman"/>
                <a:cs typeface="Times New Roman"/>
              </a:rPr>
              <a:t>;</a:t>
            </a:r>
            <a:endParaRPr sz="1814" dirty="0">
              <a:latin typeface="Times New Roman"/>
              <a:cs typeface="Times New Roman"/>
            </a:endParaRPr>
          </a:p>
          <a:p>
            <a:pPr marL="273610" marR="1211085" indent="-259930">
              <a:lnSpc>
                <a:spcPct val="76400"/>
              </a:lnSpc>
              <a:spcBef>
                <a:spcPts val="352"/>
              </a:spcBef>
              <a:buChar char="*"/>
              <a:tabLst>
                <a:tab pos="273610" algn="l"/>
                <a:tab pos="403215" algn="l"/>
              </a:tabLst>
            </a:pPr>
            <a:r>
              <a:rPr sz="2324" dirty="0">
                <a:solidFill>
                  <a:srgbClr val="00AF50"/>
                </a:solidFill>
                <a:latin typeface="Georgia"/>
                <a:cs typeface="Georgia"/>
              </a:rPr>
              <a:t>	</a:t>
            </a:r>
            <a:r>
              <a:rPr sz="1814" b="1" dirty="0">
                <a:solidFill>
                  <a:srgbClr val="00AF50"/>
                </a:solidFill>
                <a:latin typeface="Times New Roman"/>
                <a:cs typeface="Times New Roman"/>
              </a:rPr>
              <a:t>Пункт</a:t>
            </a:r>
            <a:r>
              <a:rPr sz="1814" b="1" spc="-51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dirty="0">
                <a:solidFill>
                  <a:srgbClr val="00AF50"/>
                </a:solidFill>
                <a:latin typeface="Times New Roman"/>
                <a:cs typeface="Times New Roman"/>
              </a:rPr>
              <a:t>17.</a:t>
            </a:r>
            <a:r>
              <a:rPr sz="1814" b="1" spc="-68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00AF50"/>
                </a:solidFill>
                <a:latin typeface="Times New Roman"/>
                <a:cs typeface="Times New Roman"/>
              </a:rPr>
              <a:t>Указать</a:t>
            </a:r>
            <a:r>
              <a:rPr sz="1814" b="1" i="1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00AF50"/>
                </a:solidFill>
                <a:latin typeface="Times New Roman"/>
                <a:cs typeface="Times New Roman"/>
              </a:rPr>
              <a:t>желание</a:t>
            </a:r>
            <a:r>
              <a:rPr sz="1814" b="1" i="1" spc="-51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00AF50"/>
                </a:solidFill>
                <a:latin typeface="Times New Roman"/>
                <a:cs typeface="Times New Roman"/>
              </a:rPr>
              <a:t>(отсутствие </a:t>
            </a:r>
            <a:r>
              <a:rPr sz="1814" b="1" i="1" spc="-11" dirty="0">
                <a:solidFill>
                  <a:srgbClr val="00AF50"/>
                </a:solidFill>
                <a:latin typeface="Times New Roman"/>
                <a:cs typeface="Times New Roman"/>
              </a:rPr>
              <a:t>желания)</a:t>
            </a:r>
            <a:r>
              <a:rPr sz="1814" b="1" i="1" spc="-62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00AF50"/>
                </a:solidFill>
                <a:latin typeface="Times New Roman"/>
                <a:cs typeface="Times New Roman"/>
              </a:rPr>
              <a:t>об</a:t>
            </a:r>
            <a:r>
              <a:rPr sz="1814" b="1" i="1" spc="-68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00AF50"/>
                </a:solidFill>
                <a:latin typeface="Times New Roman"/>
                <a:cs typeface="Times New Roman"/>
              </a:rPr>
              <a:t>участии</a:t>
            </a:r>
            <a:r>
              <a:rPr sz="1814" b="1" i="1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814" b="1" i="1" spc="-57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00AF50"/>
                </a:solidFill>
                <a:latin typeface="Times New Roman"/>
                <a:cs typeface="Times New Roman"/>
              </a:rPr>
              <a:t>заседании аттестационной</a:t>
            </a:r>
            <a:r>
              <a:rPr sz="1814" b="1" i="1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00AF50"/>
                </a:solidFill>
                <a:latin typeface="Times New Roman"/>
                <a:cs typeface="Times New Roman"/>
              </a:rPr>
              <a:t>комиссии,</a:t>
            </a:r>
            <a:r>
              <a:rPr sz="1814" b="1" i="1" spc="-68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14" b="1" i="1" u="sng" spc="-11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обязательно</a:t>
            </a:r>
            <a:r>
              <a:rPr sz="1814" b="1" i="1" u="sng" spc="-11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!</a:t>
            </a:r>
            <a:endParaRPr sz="1814" dirty="0">
              <a:latin typeface="Times New Roman"/>
              <a:cs typeface="Times New Roman"/>
            </a:endParaRPr>
          </a:p>
          <a:p>
            <a:pPr marL="403215" indent="-388814">
              <a:lnSpc>
                <a:spcPts val="1972"/>
              </a:lnSpc>
              <a:buSzPct val="128125"/>
              <a:buFont typeface="Georgia"/>
              <a:buChar char="*"/>
              <a:tabLst>
                <a:tab pos="403215" algn="l"/>
              </a:tabLst>
            </a:pPr>
            <a:r>
              <a:rPr sz="1814" b="1" dirty="0">
                <a:solidFill>
                  <a:srgbClr val="6F2F9F"/>
                </a:solidFill>
                <a:latin typeface="Times New Roman"/>
                <a:cs typeface="Times New Roman"/>
              </a:rPr>
              <a:t>Пункт</a:t>
            </a:r>
            <a:r>
              <a:rPr sz="1814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dirty="0">
                <a:solidFill>
                  <a:srgbClr val="6F2F9F"/>
                </a:solidFill>
                <a:latin typeface="Times New Roman"/>
                <a:cs typeface="Times New Roman"/>
              </a:rPr>
              <a:t>10.</a:t>
            </a:r>
            <a:r>
              <a:rPr sz="1814" b="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основание</a:t>
            </a:r>
            <a:r>
              <a:rPr sz="1814" b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dirty="0">
                <a:solidFill>
                  <a:srgbClr val="6F2F9F"/>
                </a:solidFill>
                <a:latin typeface="Times New Roman"/>
                <a:cs typeface="Times New Roman"/>
              </a:rPr>
              <a:t>для</a:t>
            </a:r>
            <a:r>
              <a:rPr sz="1814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аттестации</a:t>
            </a:r>
            <a:r>
              <a:rPr sz="1814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1814" dirty="0">
              <a:latin typeface="Times New Roman"/>
              <a:cs typeface="Times New Roman"/>
            </a:endParaRPr>
          </a:p>
          <a:p>
            <a:pPr marL="14401">
              <a:lnSpc>
                <a:spcPts val="2920"/>
              </a:lnSpc>
            </a:pPr>
            <a:r>
              <a:rPr sz="1814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Необходимо</a:t>
            </a:r>
            <a:r>
              <a:rPr sz="1814" b="1" i="1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608" b="1" i="1" dirty="0">
                <a:solidFill>
                  <a:srgbClr val="6F2F9F"/>
                </a:solidFill>
                <a:latin typeface="Times New Roman"/>
                <a:cs typeface="Times New Roman"/>
              </a:rPr>
              <a:t>кратко</a:t>
            </a:r>
            <a:r>
              <a:rPr sz="2608" b="1" i="1" spc="10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прописать</a:t>
            </a:r>
            <a:r>
              <a:rPr sz="1814" b="1" i="1" spc="-6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6F2F9F"/>
                </a:solidFill>
                <a:latin typeface="Times New Roman"/>
                <a:cs typeface="Times New Roman"/>
              </a:rPr>
              <a:t>ответ</a:t>
            </a:r>
            <a:r>
              <a:rPr sz="1814" b="1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1814" b="1" i="1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требования</a:t>
            </a:r>
            <a:r>
              <a:rPr sz="1814" b="1" i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6F2F9F"/>
                </a:solidFill>
                <a:latin typeface="Times New Roman"/>
                <a:cs typeface="Times New Roman"/>
              </a:rPr>
              <a:t>к</a:t>
            </a:r>
            <a:r>
              <a:rPr sz="1814" b="1" i="1" spc="-6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6F2F9F"/>
                </a:solidFill>
                <a:latin typeface="Times New Roman"/>
                <a:cs typeface="Times New Roman"/>
              </a:rPr>
              <a:t>заявленной</a:t>
            </a:r>
            <a:r>
              <a:rPr sz="1814" b="1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категории</a:t>
            </a:r>
            <a:r>
              <a:rPr sz="1814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1814" dirty="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9790" y="2997757"/>
            <a:ext cx="7967049" cy="3738021"/>
          </a:xfrm>
          <a:prstGeom prst="rect">
            <a:avLst/>
          </a:prstGeom>
        </p:spPr>
      </p:pic>
      <p:pic>
        <p:nvPicPr>
          <p:cNvPr id="9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860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" y="0"/>
            <a:ext cx="10367963" cy="6726725"/>
            <a:chOff x="0" y="0"/>
            <a:chExt cx="9144000" cy="506686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00150"/>
              <a:ext cx="9144000" cy="38290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801" y="177672"/>
              <a:ext cx="5688584" cy="15471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570" y="1851607"/>
              <a:ext cx="6752717" cy="321525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787893" y="2895345"/>
              <a:ext cx="733425" cy="631825"/>
            </a:xfrm>
            <a:custGeom>
              <a:avLst/>
              <a:gdLst/>
              <a:ahLst/>
              <a:cxnLst/>
              <a:rect l="l" t="t" r="r" b="b"/>
              <a:pathLst>
                <a:path w="733425" h="631825">
                  <a:moveTo>
                    <a:pt x="697229" y="0"/>
                  </a:moveTo>
                  <a:lnTo>
                    <a:pt x="24383" y="568452"/>
                  </a:lnTo>
                  <a:lnTo>
                    <a:pt x="6603" y="547370"/>
                  </a:lnTo>
                  <a:lnTo>
                    <a:pt x="0" y="625221"/>
                  </a:lnTo>
                  <a:lnTo>
                    <a:pt x="77850" y="631825"/>
                  </a:lnTo>
                  <a:lnTo>
                    <a:pt x="60071" y="610743"/>
                  </a:lnTo>
                  <a:lnTo>
                    <a:pt x="732916" y="42291"/>
                  </a:lnTo>
                  <a:lnTo>
                    <a:pt x="697229" y="0"/>
                  </a:lnTo>
                  <a:close/>
                </a:path>
              </a:pathLst>
            </a:custGeom>
            <a:solidFill>
              <a:srgbClr val="627CC3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9" name="object 9"/>
            <p:cNvSpPr/>
            <p:nvPr/>
          </p:nvSpPr>
          <p:spPr>
            <a:xfrm>
              <a:off x="7787893" y="2895345"/>
              <a:ext cx="733425" cy="631825"/>
            </a:xfrm>
            <a:custGeom>
              <a:avLst/>
              <a:gdLst/>
              <a:ahLst/>
              <a:cxnLst/>
              <a:rect l="l" t="t" r="r" b="b"/>
              <a:pathLst>
                <a:path w="733425" h="631825">
                  <a:moveTo>
                    <a:pt x="732916" y="42291"/>
                  </a:moveTo>
                  <a:lnTo>
                    <a:pt x="60071" y="610743"/>
                  </a:lnTo>
                  <a:lnTo>
                    <a:pt x="77850" y="631825"/>
                  </a:lnTo>
                  <a:lnTo>
                    <a:pt x="0" y="625221"/>
                  </a:lnTo>
                  <a:lnTo>
                    <a:pt x="6603" y="547370"/>
                  </a:lnTo>
                  <a:lnTo>
                    <a:pt x="24383" y="568452"/>
                  </a:lnTo>
                  <a:lnTo>
                    <a:pt x="697229" y="0"/>
                  </a:lnTo>
                  <a:lnTo>
                    <a:pt x="732916" y="42291"/>
                  </a:lnTo>
                  <a:close/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0" name="object 10"/>
            <p:cNvSpPr/>
            <p:nvPr/>
          </p:nvSpPr>
          <p:spPr>
            <a:xfrm>
              <a:off x="7499857" y="0"/>
              <a:ext cx="730250" cy="587375"/>
            </a:xfrm>
            <a:custGeom>
              <a:avLst/>
              <a:gdLst/>
              <a:ahLst/>
              <a:cxnLst/>
              <a:rect l="l" t="t" r="r" b="b"/>
              <a:pathLst>
                <a:path w="730250" h="587375">
                  <a:moveTo>
                    <a:pt x="730060" y="0"/>
                  </a:moveTo>
                  <a:lnTo>
                    <a:pt x="644316" y="0"/>
                  </a:lnTo>
                  <a:lnTo>
                    <a:pt x="24384" y="523748"/>
                  </a:lnTo>
                  <a:lnTo>
                    <a:pt x="6603" y="502665"/>
                  </a:lnTo>
                  <a:lnTo>
                    <a:pt x="0" y="580516"/>
                  </a:lnTo>
                  <a:lnTo>
                    <a:pt x="77850" y="587121"/>
                  </a:lnTo>
                  <a:lnTo>
                    <a:pt x="60071" y="566038"/>
                  </a:lnTo>
                  <a:lnTo>
                    <a:pt x="730060" y="0"/>
                  </a:lnTo>
                  <a:close/>
                </a:path>
              </a:pathLst>
            </a:custGeom>
            <a:solidFill>
              <a:srgbClr val="627CC3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1" name="object 11"/>
            <p:cNvSpPr/>
            <p:nvPr/>
          </p:nvSpPr>
          <p:spPr>
            <a:xfrm>
              <a:off x="7499857" y="0"/>
              <a:ext cx="730250" cy="587375"/>
            </a:xfrm>
            <a:custGeom>
              <a:avLst/>
              <a:gdLst/>
              <a:ahLst/>
              <a:cxnLst/>
              <a:rect l="l" t="t" r="r" b="b"/>
              <a:pathLst>
                <a:path w="730250" h="587375">
                  <a:moveTo>
                    <a:pt x="730060" y="0"/>
                  </a:moveTo>
                  <a:lnTo>
                    <a:pt x="60071" y="566038"/>
                  </a:lnTo>
                  <a:lnTo>
                    <a:pt x="77850" y="587121"/>
                  </a:lnTo>
                  <a:lnTo>
                    <a:pt x="0" y="580516"/>
                  </a:lnTo>
                  <a:lnTo>
                    <a:pt x="6603" y="502665"/>
                  </a:lnTo>
                  <a:lnTo>
                    <a:pt x="24384" y="523748"/>
                  </a:lnTo>
                  <a:lnTo>
                    <a:pt x="644316" y="0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pic>
        <p:nvPicPr>
          <p:cNvPr id="12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56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3174" y="594371"/>
            <a:ext cx="8998527" cy="639606"/>
          </a:xfrm>
          <a:prstGeom prst="rect">
            <a:avLst/>
          </a:prstGeom>
        </p:spPr>
        <p:txBody>
          <a:bodyPr vert="horz" wrap="square" lIns="0" tIns="61920" rIns="0" bIns="0" rtlCol="0">
            <a:spAutoFit/>
          </a:bodyPr>
          <a:lstStyle/>
          <a:p>
            <a:pPr marL="14401" marR="5760" algn="just">
              <a:lnSpc>
                <a:spcPts val="1519"/>
              </a:lnSpc>
              <a:spcBef>
                <a:spcPts val="488"/>
              </a:spcBef>
            </a:pP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Постановление</a:t>
            </a:r>
            <a:r>
              <a:rPr sz="1587" b="1" spc="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Правительства</a:t>
            </a:r>
            <a:r>
              <a:rPr sz="1587" b="1" spc="10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РФ</a:t>
            </a:r>
            <a:r>
              <a:rPr sz="1587" b="1" spc="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от</a:t>
            </a:r>
            <a:r>
              <a:rPr sz="1587" b="1" spc="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21</a:t>
            </a:r>
            <a:r>
              <a:rPr sz="1587" b="1" spc="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февраля</a:t>
            </a:r>
            <a:r>
              <a:rPr sz="1587" b="1" spc="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2022</a:t>
            </a:r>
            <a:r>
              <a:rPr sz="1587" b="1" spc="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г.</a:t>
            </a:r>
            <a:r>
              <a:rPr sz="1587" b="1" spc="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N</a:t>
            </a:r>
            <a:r>
              <a:rPr sz="1587" b="1" spc="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225</a:t>
            </a:r>
            <a:r>
              <a:rPr sz="1587" b="1" spc="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"Об</a:t>
            </a:r>
            <a:r>
              <a:rPr sz="1587" b="1" spc="9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утверждении</a:t>
            </a:r>
            <a:r>
              <a:rPr sz="1587" b="1" spc="9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номенклатуры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должностей</a:t>
            </a:r>
            <a:r>
              <a:rPr sz="1587" b="1" spc="317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587" b="1" spc="323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работников</a:t>
            </a:r>
            <a:r>
              <a:rPr sz="1587" b="1" spc="323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организаций,</a:t>
            </a:r>
            <a:r>
              <a:rPr sz="1587" b="1" spc="317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осуществляющих</a:t>
            </a:r>
            <a:r>
              <a:rPr sz="1587" b="1" spc="329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1587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образовательную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деятельность,</a:t>
            </a:r>
            <a:r>
              <a:rPr sz="1587" b="1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dirty="0">
                <a:solidFill>
                  <a:srgbClr val="6F2F9F"/>
                </a:solidFill>
                <a:latin typeface="Times New Roman"/>
                <a:cs typeface="Times New Roman"/>
              </a:rPr>
              <a:t>должностей</a:t>
            </a:r>
            <a:r>
              <a:rPr sz="1587" b="1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руководителей</a:t>
            </a:r>
            <a:r>
              <a:rPr sz="1587" b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587" b="1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организаций"</a:t>
            </a:r>
            <a:endParaRPr sz="1587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6709" y="1387808"/>
            <a:ext cx="8589857" cy="5266489"/>
          </a:xfrm>
          <a:prstGeom prst="rect">
            <a:avLst/>
          </a:prstGeom>
        </p:spPr>
      </p:pic>
      <p:pic>
        <p:nvPicPr>
          <p:cNvPr id="4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37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6395" y="508631"/>
            <a:ext cx="9650125" cy="1069573"/>
          </a:xfrm>
          <a:prstGeom prst="rect">
            <a:avLst/>
          </a:prstGeom>
        </p:spPr>
        <p:txBody>
          <a:bodyPr vert="horz" wrap="square" lIns="0" tIns="14400" rIns="0" bIns="0" rtlCol="0" anchor="ctr">
            <a:spAutoFit/>
          </a:bodyPr>
          <a:lstStyle/>
          <a:p>
            <a:pPr marL="1690622" marR="5760" indent="-1220445">
              <a:lnSpc>
                <a:spcPct val="100000"/>
              </a:lnSpc>
              <a:spcBef>
                <a:spcPts val="113"/>
              </a:spcBef>
            </a:pPr>
            <a:r>
              <a:rPr sz="272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721" b="1" spc="-9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</a:t>
            </a:r>
            <a:r>
              <a:rPr sz="2721" b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r>
              <a:rPr sz="2721" b="1" spc="-6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z="2721" b="1" spc="-7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отразить</a:t>
            </a:r>
            <a:r>
              <a:rPr sz="2721" b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sz="2721" b="1" spc="-7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72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sz="2721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721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</a:t>
            </a:r>
            <a:r>
              <a:rPr sz="2721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2721" b="1" spc="-5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sz="2721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721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401">
              <a:lnSpc>
                <a:spcPts val="1621"/>
              </a:lnSpc>
            </a:pPr>
            <a:r>
              <a:rPr sz="192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</a:t>
            </a:r>
            <a:r>
              <a:rPr sz="1928" b="1" spc="-6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2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35.</a:t>
            </a:r>
            <a:r>
              <a:rPr sz="1928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2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sz="1928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2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928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2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</a:t>
            </a:r>
            <a:r>
              <a:rPr sz="1928" b="1" spc="-6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2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</a:t>
            </a:r>
            <a:r>
              <a:rPr sz="1928" b="1" spc="-5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2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sz="192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192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4676" y="2052796"/>
            <a:ext cx="9813565" cy="3189945"/>
          </a:xfrm>
          <a:prstGeom prst="rect">
            <a:avLst/>
          </a:prstGeom>
        </p:spPr>
        <p:txBody>
          <a:bodyPr vert="horz" wrap="square" lIns="0" tIns="24480" rIns="0" bIns="0" rtlCol="0">
            <a:spAutoFit/>
          </a:bodyPr>
          <a:lstStyle/>
          <a:p>
            <a:pPr marL="219608" marR="115924" indent="-205928" algn="just">
              <a:lnSpc>
                <a:spcPct val="78000"/>
              </a:lnSpc>
              <a:spcBef>
                <a:spcPts val="193"/>
              </a:spcBef>
              <a:buClr>
                <a:srgbClr val="627CC3"/>
              </a:buClr>
              <a:buSzPct val="130555"/>
              <a:buFont typeface="Georgia"/>
              <a:buChar char="*"/>
              <a:tabLst>
                <a:tab pos="221048" algn="l"/>
              </a:tabLst>
            </a:pP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041" b="1" dirty="0">
                <a:solidFill>
                  <a:srgbClr val="0070C0"/>
                </a:solidFill>
                <a:latin typeface="Times New Roman"/>
                <a:cs typeface="Times New Roman"/>
              </a:rPr>
              <a:t>стабильных</a:t>
            </a:r>
            <a:r>
              <a:rPr sz="2041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положительных</a:t>
            </a:r>
            <a:r>
              <a:rPr sz="204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результатов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освоения</a:t>
            </a:r>
            <a:r>
              <a:rPr sz="2041" u="sng" spc="-3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обучающимися</a:t>
            </a:r>
            <a:r>
              <a:rPr sz="2041" u="sng" spc="-57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образовательных 	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программ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r>
              <a:rPr sz="204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04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том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числе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04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области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искусств,</a:t>
            </a:r>
            <a:r>
              <a:rPr sz="204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физической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культуры</a:t>
            </a:r>
            <a:r>
              <a:rPr sz="204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04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спорта</a:t>
            </a:r>
            <a:r>
              <a:rPr sz="204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41" u="sng" spc="-3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итогам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 	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мониторингов</a:t>
            </a:r>
            <a:r>
              <a:rPr sz="2041" u="sng" spc="-40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иных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форм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контроля,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проводимых</a:t>
            </a:r>
            <a:r>
              <a:rPr sz="2041" u="sng" spc="-28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организацией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;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19608" marR="164166" indent="-205928" algn="just">
              <a:lnSpc>
                <a:spcPct val="78000"/>
              </a:lnSpc>
              <a:spcBef>
                <a:spcPts val="420"/>
              </a:spcBef>
              <a:buClr>
                <a:srgbClr val="627CC3"/>
              </a:buClr>
              <a:buSzPct val="130555"/>
              <a:buFont typeface="Georgia"/>
              <a:buChar char="*"/>
              <a:tabLst>
                <a:tab pos="221048" algn="l"/>
              </a:tabLst>
            </a:pP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стабильных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положительных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результатов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освоения</a:t>
            </a:r>
            <a:r>
              <a:rPr sz="204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обучающимися</a:t>
            </a:r>
            <a:r>
              <a:rPr sz="204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образовательных 	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программ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41" u="sng" spc="-28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итогам</a:t>
            </a:r>
            <a:r>
              <a:rPr sz="2041" u="sng" spc="-45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мониторингов,</a:t>
            </a:r>
            <a:r>
              <a:rPr sz="2041" u="sng" spc="-3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системы</a:t>
            </a:r>
            <a:r>
              <a:rPr sz="2041" u="sng" spc="-40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образования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r>
              <a:rPr sz="204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проводимого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04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порядке, 	установленном</a:t>
            </a:r>
            <a:r>
              <a:rPr sz="204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Правительством</a:t>
            </a:r>
            <a:r>
              <a:rPr sz="1928" spc="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928" spc="-28" dirty="0">
                <a:solidFill>
                  <a:srgbClr val="0070C0"/>
                </a:solidFill>
                <a:latin typeface="Times New Roman"/>
                <a:cs typeface="Times New Roman"/>
              </a:rPr>
              <a:t>РФ;</a:t>
            </a:r>
            <a:endParaRPr sz="1928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0328" indent="-205928" algn="just">
              <a:lnSpc>
                <a:spcPts val="2608"/>
              </a:lnSpc>
              <a:buClr>
                <a:srgbClr val="627CC3"/>
              </a:buClr>
              <a:buSzPct val="130555"/>
              <a:buFont typeface="Georgia"/>
              <a:buChar char="*"/>
              <a:tabLst>
                <a:tab pos="220328" algn="l"/>
              </a:tabLst>
            </a:pP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выявления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развития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у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обучающихся</a:t>
            </a:r>
            <a:r>
              <a:rPr sz="204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способностей</a:t>
            </a:r>
            <a:r>
              <a:rPr sz="204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к</a:t>
            </a:r>
            <a:r>
              <a:rPr sz="204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научной</a:t>
            </a:r>
            <a:r>
              <a:rPr sz="204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(интеллектуальной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),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2000"/>
              </a:lnSpc>
            </a:pP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творческой,</a:t>
            </a:r>
            <a:r>
              <a:rPr sz="204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физкультурно-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спортивной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деятельности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;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19608" marR="510499" indent="-205928" algn="just">
              <a:lnSpc>
                <a:spcPct val="76100"/>
              </a:lnSpc>
              <a:spcBef>
                <a:spcPts val="624"/>
              </a:spcBef>
              <a:buClr>
                <a:srgbClr val="627CC3"/>
              </a:buClr>
              <a:buSzPct val="130555"/>
              <a:buFont typeface="Georgia"/>
              <a:buChar char="*"/>
              <a:tabLst>
                <a:tab pos="221048" algn="l"/>
              </a:tabLst>
            </a:pP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04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личного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вклада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повышение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качества</a:t>
            </a:r>
            <a:r>
              <a:rPr sz="2041" spc="-79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образования,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совершенствование</a:t>
            </a:r>
            <a:r>
              <a:rPr sz="2041" spc="-8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методов 	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обучения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04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воспитания,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транслирования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04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0070C0"/>
                </a:solidFill>
                <a:latin typeface="Times New Roman"/>
                <a:cs typeface="Times New Roman"/>
              </a:rPr>
              <a:t>коллективах</a:t>
            </a:r>
            <a:r>
              <a:rPr sz="2041" spc="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опыта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1718"/>
              </a:lnSpc>
            </a:pPr>
            <a:r>
              <a:rPr sz="2041" b="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практических</a:t>
            </a:r>
            <a:r>
              <a:rPr sz="2041" b="1" u="sng" spc="-6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28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результатов</a:t>
            </a:r>
            <a:r>
              <a:rPr sz="2041" u="sng" spc="-57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своей</a:t>
            </a:r>
            <a:r>
              <a:rPr sz="2041" u="sng" spc="-3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профессиональной</a:t>
            </a:r>
            <a:r>
              <a:rPr sz="2041" u="sng" spc="-3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деятельн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ости,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активного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участия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2205"/>
              </a:lnSpc>
            </a:pP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04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работе</a:t>
            </a:r>
            <a:r>
              <a:rPr sz="204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методических</a:t>
            </a:r>
            <a:r>
              <a:rPr sz="204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объединений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04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работников</a:t>
            </a:r>
            <a:r>
              <a:rPr sz="204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организации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.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897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275" y="568864"/>
            <a:ext cx="9367291" cy="397765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08"/>
              </a:spcBef>
            </a:pP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Пункт</a:t>
            </a:r>
            <a:r>
              <a:rPr sz="2495" b="1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36.</a:t>
            </a:r>
            <a:r>
              <a:rPr sz="2495" b="1" spc="-7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Требования</a:t>
            </a:r>
            <a:r>
              <a:rPr sz="2495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</a:rPr>
              <a:t>к</a:t>
            </a:r>
            <a:r>
              <a:rPr sz="2495" b="1" spc="-79" dirty="0">
                <a:solidFill>
                  <a:srgbClr val="C00000"/>
                </a:solidFill>
              </a:rPr>
              <a:t> </a:t>
            </a:r>
            <a:r>
              <a:rPr sz="2495" b="1" dirty="0">
                <a:solidFill>
                  <a:srgbClr val="C00000"/>
                </a:solidFill>
              </a:rPr>
              <a:t>высшей</a:t>
            </a:r>
            <a:r>
              <a:rPr sz="2495" b="1" spc="-62" dirty="0">
                <a:solidFill>
                  <a:srgbClr val="C00000"/>
                </a:solidFill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квалификационной</a:t>
            </a:r>
            <a:r>
              <a:rPr sz="2495" b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категории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2495" b="1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9329" y="1169365"/>
            <a:ext cx="9652285" cy="4814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1048" indent="-206648" algn="just">
              <a:lnSpc>
                <a:spcPts val="2500"/>
              </a:lnSpc>
              <a:buClr>
                <a:srgbClr val="627CC3"/>
              </a:buClr>
              <a:buSzPct val="128947"/>
              <a:buFont typeface="Georgia"/>
              <a:buChar char="*"/>
              <a:tabLst>
                <a:tab pos="221048" algn="l"/>
              </a:tabLst>
            </a:pP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достижения</a:t>
            </a:r>
            <a:r>
              <a:rPr sz="2154" spc="-8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обучающимися</a:t>
            </a:r>
            <a:r>
              <a:rPr sz="2154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положительной</a:t>
            </a:r>
            <a:r>
              <a:rPr sz="2154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динамики</a:t>
            </a:r>
            <a:r>
              <a:rPr sz="2154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результатов</a:t>
            </a:r>
            <a:r>
              <a:rPr sz="2154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освоения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948274" algn="just">
              <a:lnSpc>
                <a:spcPct val="80000"/>
              </a:lnSpc>
              <a:spcBef>
                <a:spcPts val="193"/>
              </a:spcBef>
            </a:pP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программ,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том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числе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области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искусств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 smtClean="0">
                <a:solidFill>
                  <a:srgbClr val="0070C0"/>
                </a:solidFill>
                <a:latin typeface="Times New Roman"/>
                <a:cs typeface="Times New Roman"/>
              </a:rPr>
              <a:t>физической</a:t>
            </a:r>
            <a:r>
              <a:rPr lang="ru-RU" sz="2154" spc="-11" dirty="0" smtClean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34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культуры</a:t>
            </a:r>
            <a:r>
              <a:rPr sz="2154" spc="-45" dirty="0" smtClean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154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спорта,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154" spc="-17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итогам</a:t>
            </a:r>
            <a:r>
              <a:rPr sz="2154" spc="-40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мониторингов,</a:t>
            </a:r>
            <a:r>
              <a:rPr sz="2154" spc="-40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проводимых</a:t>
            </a:r>
            <a:r>
              <a:rPr sz="2154" spc="-23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организацией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;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361453" indent="-207368" algn="just">
              <a:lnSpc>
                <a:spcPct val="78200"/>
              </a:lnSpc>
              <a:spcBef>
                <a:spcPts val="442"/>
              </a:spcBef>
              <a:buClr>
                <a:srgbClr val="627CC3"/>
              </a:buClr>
              <a:buSzPct val="128947"/>
              <a:buFont typeface="Georgia"/>
              <a:buChar char="*"/>
              <a:tabLst>
                <a:tab pos="221048" algn="l"/>
              </a:tabLst>
            </a:pP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154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достижения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обучающимися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положительной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динамики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результатов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освоения образовательных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программ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итогам</a:t>
            </a:r>
            <a:r>
              <a:rPr sz="2154" spc="-3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мониторингов,</a:t>
            </a:r>
            <a:r>
              <a:rPr sz="2154" spc="-57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системы</a:t>
            </a:r>
            <a:r>
              <a:rPr sz="2154" spc="-23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образования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, проводимого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порядке,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установленном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правительством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РФ;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indent="-206648" algn="just">
              <a:lnSpc>
                <a:spcPts val="2727"/>
              </a:lnSpc>
              <a:buClr>
                <a:srgbClr val="627CC3"/>
              </a:buClr>
              <a:buSzPct val="128947"/>
              <a:buFont typeface="Georgia"/>
              <a:buChar char="*"/>
              <a:tabLst>
                <a:tab pos="221048" algn="l"/>
              </a:tabLst>
            </a:pP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154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выявления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развития</a:t>
            </a:r>
            <a:r>
              <a:rPr sz="2154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способностей</a:t>
            </a:r>
            <a:r>
              <a:rPr sz="2154" spc="5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обучающихся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к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 научной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2007"/>
              </a:lnSpc>
            </a:pP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(интеллектуальной),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творческой,</a:t>
            </a:r>
            <a:r>
              <a:rPr sz="2154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физкультурно-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спортивной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деятельности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а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2188"/>
              </a:lnSpc>
            </a:pP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также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их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участия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олимпиадах,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конкурсах,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фестивалях,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соревнованиях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;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876992" indent="-207368" algn="just">
              <a:lnSpc>
                <a:spcPct val="76300"/>
              </a:lnSpc>
              <a:spcBef>
                <a:spcPts val="652"/>
              </a:spcBef>
              <a:buClr>
                <a:srgbClr val="627CC3"/>
              </a:buClr>
              <a:buSzPct val="128947"/>
              <a:buFont typeface="Georgia"/>
              <a:buChar char="*"/>
              <a:tabLst>
                <a:tab pos="221048" algn="l"/>
              </a:tabLst>
            </a:pP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-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личного</a:t>
            </a:r>
            <a:r>
              <a:rPr sz="2154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вклада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повышение</a:t>
            </a:r>
            <a:r>
              <a:rPr sz="2154" spc="-79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качества</a:t>
            </a:r>
            <a:r>
              <a:rPr sz="2154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образования,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совершенствование методов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обучения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воспитания,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продуктивного</a:t>
            </a:r>
            <a:r>
              <a:rPr sz="2154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использования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новых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1809"/>
              </a:lnSpc>
            </a:pP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технологий,</a:t>
            </a:r>
            <a:r>
              <a:rPr sz="2154" spc="43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транслирования</a:t>
            </a:r>
            <a:r>
              <a:rPr sz="2154" spc="-8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154" spc="-8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коллективах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2069"/>
              </a:lnSpc>
            </a:pP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опыта</a:t>
            </a:r>
            <a:r>
              <a:rPr sz="2154" spc="-3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практических</a:t>
            </a:r>
            <a:r>
              <a:rPr sz="2154" b="1" spc="54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spc="-28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результатов</a:t>
            </a:r>
            <a:r>
              <a:rPr sz="2154" spc="-40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своей</a:t>
            </a:r>
            <a:r>
              <a:rPr sz="2154" spc="-28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профессиональной</a:t>
            </a:r>
            <a:r>
              <a:rPr sz="2154" spc="-5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деятельн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ости,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154" spc="-23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spc="-28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том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2183"/>
              </a:lnSpc>
            </a:pP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числе</a:t>
            </a:r>
            <a:r>
              <a:rPr sz="2154" spc="-45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экспериментальной</a:t>
            </a:r>
            <a:r>
              <a:rPr sz="2154" spc="-7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154" spc="-17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инновационной</a:t>
            </a:r>
            <a:r>
              <a:rPr sz="2154" spc="-11" dirty="0">
                <a:solidFill>
                  <a:srgbClr val="0070C0"/>
                </a:solidFill>
                <a:uFill>
                  <a:solidFill>
                    <a:srgbClr val="404040"/>
                  </a:solidFill>
                </a:uFill>
                <a:latin typeface="Times New Roman"/>
                <a:cs typeface="Times New Roman"/>
              </a:rPr>
              <a:t>;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1010197" indent="-207368" algn="just">
              <a:lnSpc>
                <a:spcPct val="76300"/>
              </a:lnSpc>
              <a:spcBef>
                <a:spcPts val="646"/>
              </a:spcBef>
              <a:buSzPct val="128947"/>
              <a:buFont typeface="Georgia"/>
              <a:buChar char="*"/>
              <a:tabLst>
                <a:tab pos="221048" algn="l"/>
                <a:tab pos="288731" algn="l"/>
              </a:tabLst>
            </a:pP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	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активного</a:t>
            </a:r>
            <a:r>
              <a:rPr sz="2154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участия</a:t>
            </a:r>
            <a:r>
              <a:rPr sz="2154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работе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методических</a:t>
            </a:r>
            <a:r>
              <a:rPr sz="2154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объединений</a:t>
            </a:r>
            <a:r>
              <a:rPr sz="2154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педагогических работников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организации,</a:t>
            </a:r>
            <a:r>
              <a:rPr sz="2154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154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разработке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программно-методического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algn="just">
              <a:lnSpc>
                <a:spcPts val="2069"/>
              </a:lnSpc>
            </a:pP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сопровождения</a:t>
            </a:r>
            <a:r>
              <a:rPr sz="2154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образовательного</a:t>
            </a:r>
            <a:r>
              <a:rPr sz="2154" spc="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процесса,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dirty="0">
                <a:solidFill>
                  <a:srgbClr val="0070C0"/>
                </a:solidFill>
                <a:latin typeface="Times New Roman"/>
                <a:cs typeface="Times New Roman"/>
              </a:rPr>
              <a:t>профессиональных</a:t>
            </a:r>
            <a:r>
              <a:rPr sz="2154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конкурсах</a:t>
            </a:r>
            <a:r>
              <a:rPr sz="2154" spc="-11" dirty="0">
                <a:solidFill>
                  <a:srgbClr val="0070C0"/>
                </a:solidFill>
                <a:latin typeface="Times New Roman"/>
                <a:cs typeface="Times New Roman"/>
              </a:rPr>
              <a:t>.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286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01" y="403907"/>
            <a:ext cx="9856044" cy="5883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0408" algn="ctr">
              <a:lnSpc>
                <a:spcPts val="2721"/>
              </a:lnSpc>
              <a:tabLst>
                <a:tab pos="593302" algn="l"/>
              </a:tabLst>
            </a:pPr>
            <a:r>
              <a:rPr sz="3175" dirty="0">
                <a:solidFill>
                  <a:srgbClr val="627CC3"/>
                </a:solidFill>
                <a:latin typeface="Georgia"/>
                <a:cs typeface="Georgia"/>
              </a:rPr>
              <a:t>	</a:t>
            </a:r>
            <a:r>
              <a:rPr sz="2495" b="1" spc="-11" dirty="0" err="1">
                <a:solidFill>
                  <a:srgbClr val="C00000"/>
                </a:solidFill>
                <a:latin typeface="Times New Roman"/>
                <a:cs typeface="Times New Roman"/>
              </a:rPr>
              <a:t>Информационный</a:t>
            </a:r>
            <a:r>
              <a:rPr sz="2495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11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уголок</a:t>
            </a:r>
            <a:endParaRPr lang="ru-RU" sz="2495" b="1" spc="-11" dirty="0" smtClean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230408" algn="ctr">
              <a:lnSpc>
                <a:spcPts val="2721"/>
              </a:lnSpc>
              <a:tabLst>
                <a:tab pos="593302" algn="l"/>
              </a:tabLst>
            </a:pPr>
            <a:endParaRPr sz="249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221048" indent="-206648">
              <a:buClr>
                <a:srgbClr val="627CC3"/>
              </a:buClr>
              <a:buSzPct val="128571"/>
              <a:buFont typeface="Georgia"/>
              <a:buChar char="*"/>
              <a:tabLst>
                <a:tab pos="221048" algn="l"/>
              </a:tabLst>
            </a:pP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2.2.</a:t>
            </a:r>
            <a:r>
              <a:rPr sz="1600" b="1" i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1600" b="1" i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целях</a:t>
            </a:r>
            <a:r>
              <a:rPr sz="1600" b="1" i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упорядочения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приема</a:t>
            </a:r>
            <a:r>
              <a:rPr sz="1600" b="1" i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аттестационных</a:t>
            </a:r>
            <a:r>
              <a:rPr sz="1600" b="1" i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заявлений</a:t>
            </a:r>
            <a:r>
              <a:rPr sz="1600" b="1" i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на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 err="1">
                <a:solidFill>
                  <a:srgbClr val="0070C0"/>
                </a:solidFill>
                <a:latin typeface="Times New Roman"/>
                <a:cs typeface="Times New Roman"/>
              </a:rPr>
              <a:t>информационных</a:t>
            </a:r>
            <a:r>
              <a:rPr sz="1600" b="1" i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стендах</a:t>
            </a:r>
            <a:r>
              <a:rPr lang="ru-RU" sz="1600" b="1" i="1" spc="-11" dirty="0" smtClean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 smtClean="0">
                <a:solidFill>
                  <a:srgbClr val="0070C0"/>
                </a:solidFill>
                <a:latin typeface="Times New Roman"/>
                <a:cs typeface="Times New Roman"/>
              </a:rPr>
              <a:t>(«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Аттестационных</a:t>
            </a:r>
            <a:r>
              <a:rPr sz="1600" b="1" i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уголках»)</a:t>
            </a:r>
            <a:r>
              <a:rPr sz="1600" b="1" i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600" b="1" i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организаций</a:t>
            </a:r>
            <a:r>
              <a:rPr sz="1600" b="1" i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должны</a:t>
            </a:r>
            <a:r>
              <a:rPr sz="1600" b="1" i="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быть</a:t>
            </a:r>
            <a:r>
              <a:rPr sz="1600" b="1" i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помещены 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следующие</a:t>
            </a:r>
            <a:r>
              <a:rPr sz="1600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 материалы: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indent="-206648">
              <a:buClr>
                <a:srgbClr val="627CC3"/>
              </a:buClr>
              <a:buSzPct val="128571"/>
              <a:buFont typeface="Georgia"/>
              <a:buChar char="*"/>
              <a:tabLst>
                <a:tab pos="221048" algn="l"/>
              </a:tabLst>
            </a:pP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объявление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о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приеме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заявлений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от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работников,</a:t>
            </a:r>
            <a:r>
              <a:rPr sz="1600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выходящих</a:t>
            </a:r>
            <a:r>
              <a:rPr sz="1600" b="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 err="1">
                <a:solidFill>
                  <a:srgbClr val="0070C0"/>
                </a:solidFill>
                <a:latin typeface="Times New Roman"/>
                <a:cs typeface="Times New Roman"/>
              </a:rPr>
              <a:t>на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аттестацию</a:t>
            </a:r>
            <a:r>
              <a:rPr sz="1600" b="1" spc="-11" dirty="0" smtClean="0">
                <a:solidFill>
                  <a:srgbClr val="0070C0"/>
                </a:solidFill>
                <a:latin typeface="Times New Roman"/>
                <a:cs typeface="Times New Roman"/>
              </a:rPr>
              <a:t>;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457937" indent="-207368">
              <a:spcBef>
                <a:spcPts val="471"/>
              </a:spcBef>
              <a:buClr>
                <a:srgbClr val="627CC3"/>
              </a:buClr>
              <a:buSzPct val="128571"/>
              <a:buFont typeface="Georgia"/>
              <a:buChar char="*"/>
              <a:tabLst>
                <a:tab pos="221048" algn="l"/>
              </a:tabLst>
            </a:pP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список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педагогических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работников образовательных</a:t>
            </a:r>
            <a:r>
              <a:rPr sz="1600" b="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организаций,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у</a:t>
            </a:r>
            <a:r>
              <a:rPr sz="1600" b="1" spc="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которых</a:t>
            </a:r>
            <a:r>
              <a:rPr sz="1600" b="1" spc="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заканчивается</a:t>
            </a:r>
            <a:r>
              <a:rPr sz="1600" b="1" spc="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срок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действия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имеющейся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 err="1">
                <a:solidFill>
                  <a:srgbClr val="0070C0"/>
                </a:solidFill>
                <a:latin typeface="Times New Roman"/>
                <a:cs typeface="Times New Roman"/>
              </a:rPr>
              <a:t>квалификационной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категории</a:t>
            </a:r>
            <a:r>
              <a:rPr sz="1600" b="1" spc="-11" dirty="0" smtClean="0">
                <a:solidFill>
                  <a:srgbClr val="0070C0"/>
                </a:solidFill>
                <a:latin typeface="Times New Roman"/>
                <a:cs typeface="Times New Roman"/>
              </a:rPr>
              <a:t>;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5760" indent="-207368">
              <a:spcBef>
                <a:spcPts val="408"/>
              </a:spcBef>
              <a:buClr>
                <a:srgbClr val="627CC3"/>
              </a:buClr>
              <a:buSzPct val="128571"/>
              <a:buFont typeface="Georgia"/>
              <a:buChar char="*"/>
              <a:tabLst>
                <a:tab pos="221048" algn="l"/>
              </a:tabLst>
            </a:pP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перечень</a:t>
            </a:r>
            <a:r>
              <a:rPr sz="1600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аттестационных</a:t>
            </a:r>
            <a:r>
              <a:rPr sz="1600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документов,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которые</a:t>
            </a:r>
            <a:r>
              <a:rPr sz="1600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готовит</a:t>
            </a:r>
            <a:r>
              <a:rPr sz="1600" b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на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себя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аттестуемый</a:t>
            </a:r>
            <a:r>
              <a:rPr sz="1600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</a:t>
            </a:r>
            <a:r>
              <a:rPr sz="1600" b="1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период</a:t>
            </a:r>
            <a:r>
              <a:rPr sz="1600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аттестации,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57" dirty="0">
                <a:solidFill>
                  <a:srgbClr val="0070C0"/>
                </a:solidFill>
                <a:latin typeface="Times New Roman"/>
                <a:cs typeface="Times New Roman"/>
              </a:rPr>
              <a:t>с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указанием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электронного</a:t>
            </a:r>
            <a:r>
              <a:rPr sz="1600" b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адреса</a:t>
            </a:r>
            <a:r>
              <a:rPr sz="1600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информационной</a:t>
            </a:r>
            <a:r>
              <a:rPr sz="1600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системы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«Электронное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образование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Республике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Татарстан» (edu.tatar.ru)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во</a:t>
            </a:r>
            <a:r>
              <a:rPr sz="1600" b="1" spc="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вкладке</a:t>
            </a:r>
            <a:r>
              <a:rPr sz="1600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/Педагогическая</a:t>
            </a:r>
            <a:r>
              <a:rPr sz="1600" b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аттестация/Нормативные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документы/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1600" b="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на</a:t>
            </a:r>
            <a:r>
              <a:rPr sz="1600" b="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сайте</a:t>
            </a:r>
            <a:r>
              <a:rPr sz="1600" b="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Министерства образования</a:t>
            </a:r>
            <a:r>
              <a:rPr sz="1600" b="1" spc="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1600" b="1" spc="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науки</a:t>
            </a:r>
            <a:r>
              <a:rPr sz="1600" b="1" spc="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Республики</a:t>
            </a:r>
            <a:r>
              <a:rPr sz="1600" b="1" spc="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Татарстан</a:t>
            </a:r>
            <a:r>
              <a:rPr sz="1600" b="1" spc="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/</a:t>
            </a:r>
            <a:r>
              <a:rPr sz="1600" b="1" u="sng" spc="-11" dirty="0">
                <a:solidFill>
                  <a:srgbClr val="0070C0"/>
                </a:solidFill>
                <a:uFill>
                  <a:solidFill>
                    <a:srgbClr val="EB8703"/>
                  </a:solidFill>
                </a:uFill>
                <a:latin typeface="Times New Roman"/>
                <a:cs typeface="Times New Roman"/>
                <a:hlinkClick r:id="rId3"/>
              </a:rPr>
              <a:t>http://mon.tatarstan.ru/Деятельность</a:t>
            </a:r>
            <a:r>
              <a:rPr sz="1600" b="1" spc="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«Государственные</a:t>
            </a:r>
            <a:r>
              <a:rPr sz="1600" b="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услуги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»/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/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«Предоставление</a:t>
            </a:r>
            <a:r>
              <a:rPr sz="1600" b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государственной</a:t>
            </a:r>
            <a:r>
              <a:rPr sz="1600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услуги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по</a:t>
            </a:r>
            <a:r>
              <a:rPr sz="1600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аттестации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600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работников»/</a:t>
            </a:r>
            <a:r>
              <a:rPr sz="1600" b="1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«Примерные</a:t>
            </a:r>
            <a:r>
              <a:rPr sz="1600" b="1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формы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568821">
              <a:spcBef>
                <a:spcPts val="181"/>
              </a:spcBef>
            </a:pP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аттестационных</a:t>
            </a:r>
            <a:r>
              <a:rPr sz="1600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документов»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размещены</a:t>
            </a:r>
            <a:r>
              <a:rPr sz="1600" b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образцы</a:t>
            </a:r>
            <a:r>
              <a:rPr sz="1600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аттестационных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документов</a:t>
            </a:r>
            <a:r>
              <a:rPr sz="1600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(формы</a:t>
            </a:r>
            <a:r>
              <a:rPr sz="1600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заявления,</a:t>
            </a:r>
            <a:r>
              <a:rPr sz="1600" b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карты результативности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1600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деятельности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работника,</a:t>
            </a:r>
            <a:r>
              <a:rPr sz="1600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листа</a:t>
            </a:r>
            <a:r>
              <a:rPr sz="1600" b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самооценки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);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marR="470897" indent="-207368">
              <a:spcBef>
                <a:spcPts val="488"/>
              </a:spcBef>
              <a:buSzPct val="128571"/>
              <a:buFont typeface="Georgia"/>
              <a:buChar char="*"/>
              <a:tabLst>
                <a:tab pos="221048" algn="l"/>
                <a:tab pos="271450" algn="l"/>
              </a:tabLst>
            </a:pP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	требования,</a:t>
            </a:r>
            <a:r>
              <a:rPr sz="1600" b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предъявляемые</a:t>
            </a:r>
            <a:r>
              <a:rPr sz="1600" b="1" spc="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к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аттестуемым</a:t>
            </a:r>
            <a:r>
              <a:rPr sz="1600" b="1" spc="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педагогическим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работникам</a:t>
            </a:r>
            <a:r>
              <a:rPr sz="1600" b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при</a:t>
            </a:r>
            <a:r>
              <a:rPr sz="1600" b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установлении</a:t>
            </a:r>
            <a:r>
              <a:rPr sz="1600" b="1" spc="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им</a:t>
            </a:r>
            <a:r>
              <a:rPr sz="1600" b="1" spc="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заявленной квалификационной</a:t>
            </a:r>
            <a:r>
              <a:rPr sz="1600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категории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(первой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или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высшей)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(пункты</a:t>
            </a:r>
            <a:r>
              <a:rPr sz="1600" b="1" spc="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35,</a:t>
            </a:r>
            <a:r>
              <a:rPr sz="1600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36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Порядка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);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indent="-206648">
              <a:buClr>
                <a:srgbClr val="627CC3"/>
              </a:buClr>
              <a:buSzPct val="128571"/>
              <a:buFont typeface="Georgia"/>
              <a:buChar char="*"/>
              <a:tabLst>
                <a:tab pos="221048" algn="l"/>
              </a:tabLst>
            </a:pP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Регламент</a:t>
            </a:r>
            <a:r>
              <a:rPr sz="1600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проведения</a:t>
            </a:r>
            <a:r>
              <a:rPr sz="1600" b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аттестации</a:t>
            </a:r>
            <a:r>
              <a:rPr sz="1600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(приказ</a:t>
            </a:r>
            <a:r>
              <a:rPr sz="1600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МО и</a:t>
            </a:r>
            <a:r>
              <a:rPr sz="1600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н</a:t>
            </a:r>
            <a:r>
              <a:rPr sz="1600" b="1" spc="-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РТ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от</a:t>
            </a:r>
            <a:r>
              <a:rPr sz="1600" b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18.09.2023</a:t>
            </a:r>
            <a:r>
              <a:rPr sz="1600" b="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№1637/23).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221048" indent="-206648">
              <a:buClr>
                <a:srgbClr val="627CC3"/>
              </a:buClr>
              <a:buSzPct val="128571"/>
              <a:buFont typeface="Georgia"/>
              <a:buChar char="*"/>
              <a:tabLst>
                <a:tab pos="221048" algn="l"/>
              </a:tabLst>
            </a:pPr>
            <a:r>
              <a:rPr sz="1600" b="1" dirty="0">
                <a:solidFill>
                  <a:srgbClr val="0070C0"/>
                </a:solidFill>
                <a:latin typeface="Times New Roman"/>
                <a:cs typeface="Times New Roman"/>
              </a:rPr>
              <a:t>Отраслевой</a:t>
            </a:r>
            <a:r>
              <a:rPr sz="1600" b="1" spc="-9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Соглашение</a:t>
            </a:r>
            <a:r>
              <a:rPr sz="1600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.</a:t>
            </a:r>
            <a:endParaRPr sz="1600" b="1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3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2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276" y="641027"/>
            <a:ext cx="9681805" cy="10111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01">
              <a:lnSpc>
                <a:spcPts val="2750"/>
              </a:lnSpc>
              <a:tabLst>
                <a:tab pos="376574" algn="l"/>
              </a:tabLst>
            </a:pPr>
            <a:r>
              <a:rPr sz="2721" spc="-57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721" dirty="0">
                <a:solidFill>
                  <a:srgbClr val="627CC3"/>
                </a:solidFill>
                <a:latin typeface="Georgia"/>
                <a:cs typeface="Georgia"/>
              </a:rPr>
              <a:t>	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2.</a:t>
            </a:r>
            <a:r>
              <a:rPr sz="2154" b="1" spc="-8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Сведения</a:t>
            </a:r>
            <a:r>
              <a:rPr sz="2154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о</a:t>
            </a:r>
            <a:r>
              <a:rPr sz="2154" b="1" spc="-7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профессиональном</a:t>
            </a:r>
            <a:r>
              <a:rPr sz="2154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рейтинге</a:t>
            </a:r>
            <a:r>
              <a:rPr sz="2154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154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70C0"/>
                </a:solidFill>
                <a:latin typeface="Times New Roman"/>
                <a:cs typeface="Times New Roman"/>
              </a:rPr>
              <a:t>достижениях</a:t>
            </a:r>
            <a:r>
              <a:rPr sz="2154" b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за</a:t>
            </a:r>
            <a:r>
              <a:rPr sz="2154" b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последние</a:t>
            </a:r>
            <a:r>
              <a:rPr sz="2154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spc="-57" dirty="0">
                <a:solidFill>
                  <a:srgbClr val="0070C0"/>
                </a:solidFill>
                <a:latin typeface="Times New Roman"/>
                <a:cs typeface="Times New Roman"/>
              </a:rPr>
              <a:t>5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377294">
              <a:lnSpc>
                <a:spcPts val="2529"/>
              </a:lnSpc>
            </a:pP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лет</a:t>
            </a:r>
            <a:r>
              <a:rPr sz="2154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70C0"/>
                </a:solidFill>
                <a:latin typeface="Times New Roman"/>
                <a:cs typeface="Times New Roman"/>
              </a:rPr>
              <a:t>(</a:t>
            </a:r>
            <a:r>
              <a:rPr sz="2154" b="1" i="1" dirty="0">
                <a:solidFill>
                  <a:srgbClr val="0070C0"/>
                </a:solidFill>
                <a:latin typeface="Times New Roman"/>
                <a:cs typeface="Times New Roman"/>
              </a:rPr>
              <a:t>для</a:t>
            </a:r>
            <a:r>
              <a:rPr sz="2154" b="1" i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154" b="1" i="1" spc="-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работников</a:t>
            </a:r>
            <a:r>
              <a:rPr sz="2154" b="1" i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dirty="0">
                <a:solidFill>
                  <a:srgbClr val="0070C0"/>
                </a:solidFill>
                <a:latin typeface="Times New Roman"/>
                <a:cs typeface="Times New Roman"/>
              </a:rPr>
              <a:t>–</a:t>
            </a:r>
            <a:r>
              <a:rPr sz="2154" b="1" i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претендентов</a:t>
            </a:r>
            <a:r>
              <a:rPr sz="2154" b="1" i="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dirty="0">
                <a:solidFill>
                  <a:srgbClr val="0070C0"/>
                </a:solidFill>
                <a:latin typeface="Times New Roman"/>
                <a:cs typeface="Times New Roman"/>
              </a:rPr>
              <a:t>на</a:t>
            </a:r>
            <a:r>
              <a:rPr sz="2154" b="1" i="1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dirty="0">
                <a:solidFill>
                  <a:srgbClr val="0070C0"/>
                </a:solidFill>
                <a:latin typeface="Times New Roman"/>
                <a:cs typeface="Times New Roman"/>
              </a:rPr>
              <a:t>первую</a:t>
            </a:r>
            <a:r>
              <a:rPr sz="2154" b="1" i="1" spc="-3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dirty="0">
                <a:solidFill>
                  <a:srgbClr val="0070C0"/>
                </a:solidFill>
                <a:latin typeface="Times New Roman"/>
                <a:cs typeface="Times New Roman"/>
              </a:rPr>
              <a:t>или</a:t>
            </a:r>
            <a:r>
              <a:rPr sz="2154" b="1" i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154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высшую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377294"/>
            <a:r>
              <a:rPr sz="2154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квалификационную категорию</a:t>
            </a:r>
            <a:r>
              <a:rPr sz="2154" b="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)</a:t>
            </a:r>
            <a:endParaRPr sz="2154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158" y="1632794"/>
            <a:ext cx="7152238" cy="5225206"/>
          </a:xfrm>
          <a:prstGeom prst="rect">
            <a:avLst/>
          </a:prstGeom>
        </p:spPr>
      </p:pic>
      <p:pic>
        <p:nvPicPr>
          <p:cNvPr id="6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035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9765" y="935677"/>
            <a:ext cx="6541176" cy="1582465"/>
          </a:xfrm>
          <a:prstGeom prst="rect">
            <a:avLst/>
          </a:prstGeom>
        </p:spPr>
        <p:txBody>
          <a:bodyPr vert="horz" wrap="square" lIns="0" tIns="143999" rIns="0" bIns="0" rtlCol="0">
            <a:spAutoFit/>
          </a:bodyPr>
          <a:lstStyle/>
          <a:p>
            <a:pPr marL="14401" indent="2393368">
              <a:spcBef>
                <a:spcPts val="1134"/>
              </a:spcBef>
            </a:pPr>
            <a:r>
              <a:rPr sz="2835" b="1" dirty="0">
                <a:solidFill>
                  <a:srgbClr val="C00000"/>
                </a:solidFill>
                <a:latin typeface="Times New Roman"/>
                <a:cs typeface="Times New Roman"/>
              </a:rPr>
              <a:t>Изменения</a:t>
            </a:r>
            <a:r>
              <a:rPr sz="2835" b="1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35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835" b="1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3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Порядке:</a:t>
            </a:r>
            <a:endParaRPr sz="2835">
              <a:latin typeface="Times New Roman"/>
              <a:cs typeface="Times New Roman"/>
            </a:endParaRPr>
          </a:p>
          <a:p>
            <a:pPr marL="14401">
              <a:spcBef>
                <a:spcPts val="1026"/>
              </a:spcBef>
              <a:tabLst>
                <a:tab pos="1059159" algn="l"/>
                <a:tab pos="3249480" algn="l"/>
                <a:tab pos="5811334" algn="l"/>
              </a:tabLst>
            </a:pPr>
            <a:r>
              <a:rPr sz="2835" b="1" spc="-28" dirty="0">
                <a:solidFill>
                  <a:srgbClr val="6F2F9F"/>
                </a:solidFill>
                <a:latin typeface="Times New Roman"/>
                <a:cs typeface="Times New Roman"/>
              </a:rPr>
              <a:t>При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аттестации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тестирование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endParaRPr sz="2835">
              <a:latin typeface="Times New Roman"/>
              <a:cs typeface="Times New Roman"/>
            </a:endParaRPr>
          </a:p>
          <a:p>
            <a:pPr marL="14401">
              <a:tabLst>
                <a:tab pos="2119038" algn="l"/>
                <a:tab pos="4948022" algn="l"/>
              </a:tabLst>
            </a:pP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результаты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диагностики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28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педагогов</a:t>
            </a:r>
            <a:endParaRPr sz="2835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02308" y="1628430"/>
            <a:ext cx="1984313" cy="886360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255609" marR="5760" indent="-241929">
              <a:spcBef>
                <a:spcPts val="108"/>
              </a:spcBef>
              <a:tabLst>
                <a:tab pos="699866" algn="l"/>
              </a:tabLst>
            </a:pPr>
            <a:r>
              <a:rPr sz="2835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проводится, </a:t>
            </a:r>
            <a:r>
              <a:rPr sz="2835" b="1" spc="-57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системе</a:t>
            </a:r>
            <a:endParaRPr sz="2835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9765" y="2492427"/>
            <a:ext cx="8503888" cy="450087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>
              <a:spcBef>
                <a:spcPts val="108"/>
              </a:spcBef>
              <a:tabLst>
                <a:tab pos="2625217" algn="l"/>
                <a:tab pos="5426840" algn="l"/>
                <a:tab pos="6352074" algn="l"/>
              </a:tabLst>
            </a:pP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«Электронное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образование»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28" dirty="0">
                <a:solidFill>
                  <a:srgbClr val="6F2F9F"/>
                </a:solidFill>
                <a:latin typeface="Times New Roman"/>
                <a:cs typeface="Times New Roman"/>
              </a:rPr>
              <a:t>при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28" dirty="0">
                <a:solidFill>
                  <a:srgbClr val="6F2F9F"/>
                </a:solidFill>
                <a:latin typeface="Times New Roman"/>
                <a:cs typeface="Times New Roman"/>
              </a:rPr>
              <a:t>прохождении</a:t>
            </a:r>
            <a:endParaRPr sz="2835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45284" y="2924368"/>
            <a:ext cx="2039753" cy="450087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>
              <a:spcBef>
                <a:spcPts val="108"/>
              </a:spcBef>
              <a:tabLst>
                <a:tab pos="1195964" algn="l"/>
              </a:tabLst>
            </a:pPr>
            <a:r>
              <a:rPr sz="283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могут</a:t>
            </a:r>
            <a:r>
              <a:rPr sz="2835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835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быть</a:t>
            </a:r>
            <a:endParaRPr sz="2835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9765" y="2924368"/>
            <a:ext cx="6003338" cy="886360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 marR="5760">
              <a:spcBef>
                <a:spcPts val="108"/>
              </a:spcBef>
              <a:tabLst>
                <a:tab pos="1365170" algn="l"/>
                <a:tab pos="1635180" algn="l"/>
                <a:tab pos="3538210" algn="l"/>
              </a:tabLst>
            </a:pP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курсов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повышения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квалификации вписаны</a:t>
            </a:r>
            <a:r>
              <a:rPr sz="2835" b="1" dirty="0">
                <a:solidFill>
                  <a:srgbClr val="6F2F9F"/>
                </a:solidFill>
                <a:latin typeface="Times New Roman"/>
                <a:cs typeface="Times New Roman"/>
              </a:rPr>
              <a:t>	в</a:t>
            </a:r>
            <a:r>
              <a:rPr sz="2835" b="1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карту</a:t>
            </a:r>
            <a:r>
              <a:rPr sz="2835" b="1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835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результативности;</a:t>
            </a:r>
            <a:endParaRPr sz="2835">
              <a:latin typeface="Times New Roman"/>
              <a:cs typeface="Times New Roman"/>
            </a:endParaRPr>
          </a:p>
        </p:txBody>
      </p:sp>
      <p:pic>
        <p:nvPicPr>
          <p:cNvPr id="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677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7866" y="637569"/>
            <a:ext cx="8985568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01">
              <a:lnSpc>
                <a:spcPts val="3453"/>
              </a:lnSpc>
            </a:pPr>
            <a:r>
              <a:rPr sz="3458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3458" spc="295" dirty="0">
                <a:solidFill>
                  <a:srgbClr val="627CC3"/>
                </a:solidFill>
                <a:latin typeface="Georgia"/>
                <a:cs typeface="Georgia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2.5.</a:t>
            </a:r>
            <a:r>
              <a:rPr sz="2721" b="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Распространение</a:t>
            </a:r>
            <a:r>
              <a:rPr sz="2721" b="1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2721" b="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опыта</a:t>
            </a:r>
            <a:r>
              <a:rPr sz="2721" b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за</a:t>
            </a:r>
            <a:r>
              <a:rPr sz="2721" b="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период</a:t>
            </a:r>
            <a:endParaRPr sz="2721">
              <a:latin typeface="Times New Roman"/>
              <a:cs typeface="Times New Roman"/>
            </a:endParaRPr>
          </a:p>
          <a:p>
            <a:pPr marL="377294">
              <a:lnSpc>
                <a:spcPts val="3192"/>
              </a:lnSpc>
            </a:pP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(3-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5</a:t>
            </a:r>
            <a:r>
              <a:rPr sz="2721" b="1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лет),</a:t>
            </a:r>
            <a:r>
              <a:rPr sz="2721" b="1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предшествующий</a:t>
            </a:r>
            <a:r>
              <a:rPr sz="2721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аттестации</a:t>
            </a:r>
            <a:endParaRPr sz="2721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9054" y="1496779"/>
            <a:ext cx="10061244" cy="5229946"/>
            <a:chOff x="107504" y="900887"/>
            <a:chExt cx="8873490" cy="41605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04" y="900887"/>
              <a:ext cx="4320540" cy="334505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27981" y="1653679"/>
              <a:ext cx="4552950" cy="34075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26356" y="3937419"/>
              <a:ext cx="614680" cy="679450"/>
            </a:xfrm>
            <a:custGeom>
              <a:avLst/>
              <a:gdLst/>
              <a:ahLst/>
              <a:cxnLst/>
              <a:rect l="l" t="t" r="r" b="b"/>
              <a:pathLst>
                <a:path w="614679" h="679450">
                  <a:moveTo>
                    <a:pt x="70484" y="0"/>
                  </a:moveTo>
                  <a:lnTo>
                    <a:pt x="0" y="62102"/>
                  </a:lnTo>
                  <a:lnTo>
                    <a:pt x="508762" y="639825"/>
                  </a:lnTo>
                  <a:lnTo>
                    <a:pt x="473582" y="670877"/>
                  </a:lnTo>
                  <a:lnTo>
                    <a:pt x="606170" y="679284"/>
                  </a:lnTo>
                  <a:lnTo>
                    <a:pt x="614552" y="546684"/>
                  </a:lnTo>
                  <a:lnTo>
                    <a:pt x="579246" y="577735"/>
                  </a:lnTo>
                  <a:lnTo>
                    <a:pt x="7048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7" name="object 7"/>
            <p:cNvSpPr/>
            <p:nvPr/>
          </p:nvSpPr>
          <p:spPr>
            <a:xfrm>
              <a:off x="4126356" y="3937419"/>
              <a:ext cx="614680" cy="679450"/>
            </a:xfrm>
            <a:custGeom>
              <a:avLst/>
              <a:gdLst/>
              <a:ahLst/>
              <a:cxnLst/>
              <a:rect l="l" t="t" r="r" b="b"/>
              <a:pathLst>
                <a:path w="614679" h="679450">
                  <a:moveTo>
                    <a:pt x="473582" y="670877"/>
                  </a:moveTo>
                  <a:lnTo>
                    <a:pt x="508762" y="639825"/>
                  </a:lnTo>
                  <a:lnTo>
                    <a:pt x="0" y="62102"/>
                  </a:lnTo>
                  <a:lnTo>
                    <a:pt x="70484" y="0"/>
                  </a:lnTo>
                  <a:lnTo>
                    <a:pt x="579246" y="577735"/>
                  </a:lnTo>
                  <a:lnTo>
                    <a:pt x="614552" y="546684"/>
                  </a:lnTo>
                  <a:lnTo>
                    <a:pt x="606170" y="679284"/>
                  </a:lnTo>
                  <a:lnTo>
                    <a:pt x="473582" y="670877"/>
                  </a:lnTo>
                  <a:close/>
                </a:path>
              </a:pathLst>
            </a:custGeom>
            <a:ln w="15874">
              <a:solidFill>
                <a:srgbClr val="3A6D11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pic>
        <p:nvPicPr>
          <p:cNvPr id="8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274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9473" y="426196"/>
            <a:ext cx="5503660" cy="991004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108"/>
              </a:spcBef>
            </a:pP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</a:t>
            </a:r>
            <a:r>
              <a:rPr sz="3175" b="1" spc="-12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sz="317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4323" algn="ctr">
              <a:lnSpc>
                <a:spcPct val="100000"/>
              </a:lnSpc>
            </a:pPr>
            <a:r>
              <a:rPr sz="317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</a:t>
            </a:r>
            <a:r>
              <a:rPr sz="3175" b="1" i="1" spc="-9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</a:t>
            </a:r>
            <a:r>
              <a:rPr sz="3175" b="1" i="1" spc="-9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sz="317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317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4399" y="1495030"/>
            <a:ext cx="9457885" cy="2958295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2.8.</a:t>
            </a:r>
            <a:r>
              <a:rPr sz="2721" b="1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28" dirty="0">
                <a:solidFill>
                  <a:srgbClr val="6F2F9F"/>
                </a:solidFill>
                <a:latin typeface="Times New Roman"/>
                <a:cs typeface="Times New Roman"/>
              </a:rPr>
              <a:t>Результаты</a:t>
            </a:r>
            <a:r>
              <a:rPr sz="2721" b="1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2721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деятельности,</a:t>
            </a:r>
            <a:r>
              <a:rPr sz="2721" b="1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2721" b="1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28" dirty="0">
                <a:solidFill>
                  <a:srgbClr val="6F2F9F"/>
                </a:solidFill>
                <a:latin typeface="Times New Roman"/>
                <a:cs typeface="Times New Roman"/>
              </a:rPr>
              <a:t>том</a:t>
            </a:r>
            <a:endParaRPr sz="2721" dirty="0">
              <a:latin typeface="Times New Roman"/>
              <a:cs typeface="Times New Roman"/>
            </a:endParaRPr>
          </a:p>
          <a:p>
            <a:pPr marL="14401" algn="just"/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числе</a:t>
            </a:r>
            <a:r>
              <a:rPr sz="2721" b="1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экспериментальной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721" b="1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инновационной</a:t>
            </a:r>
            <a:endParaRPr sz="2721" dirty="0">
              <a:latin typeface="Times New Roman"/>
              <a:cs typeface="Times New Roman"/>
            </a:endParaRPr>
          </a:p>
          <a:p>
            <a:pPr>
              <a:spcBef>
                <a:spcPts val="136"/>
              </a:spcBef>
            </a:pPr>
            <a:endParaRPr sz="2721" dirty="0">
              <a:latin typeface="Times New Roman"/>
              <a:cs typeface="Times New Roman"/>
            </a:endParaRPr>
          </a:p>
          <a:p>
            <a:pPr marL="105844" marR="5760" algn="just">
              <a:spcBef>
                <a:spcPts val="6"/>
              </a:spcBef>
            </a:pP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Допускается</a:t>
            </a:r>
            <a:r>
              <a:rPr sz="2721" b="1" spc="38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представление</a:t>
            </a:r>
            <a:r>
              <a:rPr sz="2721" b="1" spc="39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документа,</a:t>
            </a:r>
            <a:r>
              <a:rPr sz="2721" b="1" spc="40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подтверждающего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инновационную</a:t>
            </a:r>
            <a:r>
              <a:rPr sz="2721" b="1" spc="300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деятельность</a:t>
            </a:r>
            <a:r>
              <a:rPr sz="2721" b="1" spc="306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претендента</a:t>
            </a:r>
            <a:r>
              <a:rPr sz="2721" b="1" spc="300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2721" b="1" spc="300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высшую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категорию</a:t>
            </a:r>
            <a:r>
              <a:rPr sz="2721" b="1" spc="43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(рецензия,</a:t>
            </a:r>
            <a:r>
              <a:rPr sz="2721" b="1" i="1" spc="425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титульный</a:t>
            </a:r>
            <a:r>
              <a:rPr sz="2721" b="1" i="1" spc="425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лист</a:t>
            </a:r>
            <a:r>
              <a:rPr sz="2721" b="1" i="1" spc="43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публикации</a:t>
            </a:r>
            <a:r>
              <a:rPr sz="2721" b="1" i="1" spc="43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в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республиканском</a:t>
            </a:r>
            <a:r>
              <a:rPr sz="2721" b="1" i="1" spc="210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или</a:t>
            </a:r>
            <a:r>
              <a:rPr sz="2721" b="1" i="1" spc="210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федеральном</a:t>
            </a:r>
            <a:r>
              <a:rPr sz="2721" b="1" i="1" spc="210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b="1" i="1" spc="-17" dirty="0">
                <a:solidFill>
                  <a:srgbClr val="6F2F9F"/>
                </a:solidFill>
                <a:latin typeface="Times New Roman"/>
                <a:cs typeface="Times New Roman"/>
              </a:rPr>
              <a:t>научно-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методическом</a:t>
            </a:r>
            <a:endParaRPr sz="2721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91771" y="4398980"/>
            <a:ext cx="4439504" cy="433245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3147236" algn="l"/>
              </a:tabLst>
            </a:pP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удостоверяющий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участие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5983" y="4398979"/>
            <a:ext cx="2395431" cy="1270654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 algn="just">
              <a:spcBef>
                <a:spcPts val="113"/>
              </a:spcBef>
            </a:pP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издании,</a:t>
            </a:r>
            <a:r>
              <a:rPr sz="2721" b="1" i="1" spc="510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721" b="1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или 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аттестуемого федеральном</a:t>
            </a:r>
            <a:endParaRPr sz="2721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56517" y="4398980"/>
            <a:ext cx="2251432" cy="1270654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414735" marR="146165" indent="49682">
              <a:spcBef>
                <a:spcPts val="113"/>
              </a:spcBef>
            </a:pP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документ, </a:t>
            </a:r>
            <a:r>
              <a:rPr sz="2721" b="1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работника</a:t>
            </a:r>
            <a:endParaRPr sz="2721">
              <a:latin typeface="Times New Roman"/>
              <a:cs typeface="Times New Roman"/>
            </a:endParaRPr>
          </a:p>
          <a:p>
            <a:pPr marL="14401"/>
            <a:r>
              <a:rPr sz="2721" b="1" i="1" spc="-34" dirty="0">
                <a:solidFill>
                  <a:srgbClr val="6F2F9F"/>
                </a:solidFill>
                <a:latin typeface="Times New Roman"/>
                <a:cs typeface="Times New Roman"/>
              </a:rPr>
              <a:t>методическом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53981" y="4813756"/>
            <a:ext cx="4378304" cy="851949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684745" algn="l"/>
                <a:tab pos="3801020" algn="l"/>
              </a:tabLst>
            </a:pPr>
            <a:r>
              <a:rPr sz="2721" b="1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республиканском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или</a:t>
            </a:r>
            <a:endParaRPr sz="2721">
              <a:latin typeface="Times New Roman"/>
              <a:cs typeface="Times New Roman"/>
            </a:endParaRPr>
          </a:p>
          <a:p>
            <a:pPr marL="46802">
              <a:tabLst>
                <a:tab pos="1861989" algn="l"/>
                <a:tab pos="4207114" algn="l"/>
              </a:tabLst>
            </a:pP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конкурсе,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проведенном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98369" y="5643539"/>
            <a:ext cx="1033196" cy="433245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одного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5983" y="5645267"/>
            <a:ext cx="7998451" cy="851949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>
              <a:spcBef>
                <a:spcPts val="113"/>
              </a:spcBef>
              <a:tabLst>
                <a:tab pos="1635180" algn="l"/>
                <a:tab pos="3543250" algn="l"/>
                <a:tab pos="4053029" algn="l"/>
                <a:tab pos="4984743" algn="l"/>
                <a:tab pos="5513963" algn="l"/>
                <a:tab pos="6395275" algn="l"/>
                <a:tab pos="7193785" algn="l"/>
              </a:tabLst>
            </a:pP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течение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последних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2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лет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др.)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(не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721" b="1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б</a:t>
            </a:r>
            <a:r>
              <a:rPr sz="2721" b="1" i="1" spc="-79" dirty="0">
                <a:solidFill>
                  <a:srgbClr val="6F2F9F"/>
                </a:solidFill>
                <a:latin typeface="Times New Roman"/>
                <a:cs typeface="Times New Roman"/>
              </a:rPr>
              <a:t>о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л</a:t>
            </a:r>
            <a:r>
              <a:rPr sz="2721" b="1" i="1" spc="-317" dirty="0">
                <a:solidFill>
                  <a:srgbClr val="6F2F9F"/>
                </a:solidFill>
                <a:latin typeface="Times New Roman"/>
                <a:cs typeface="Times New Roman"/>
              </a:rPr>
              <a:t>е</a:t>
            </a:r>
            <a:r>
              <a:rPr sz="1021" spc="-363" dirty="0">
                <a:latin typeface="Verdana"/>
                <a:cs typeface="Verdana"/>
              </a:rPr>
              <a:t>2</a:t>
            </a:r>
            <a:r>
              <a:rPr sz="2721" b="1" i="1" spc="-873" dirty="0">
                <a:solidFill>
                  <a:srgbClr val="6F2F9F"/>
                </a:solidFill>
                <a:latin typeface="Times New Roman"/>
                <a:cs typeface="Times New Roman"/>
              </a:rPr>
              <a:t>е</a:t>
            </a:r>
            <a:r>
              <a:rPr sz="1021" spc="-11" dirty="0">
                <a:latin typeface="Verdana"/>
                <a:cs typeface="Verdana"/>
              </a:rPr>
              <a:t>8 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подтверждающего</a:t>
            </a:r>
            <a:r>
              <a:rPr sz="2721" b="1" i="1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документа</a:t>
            </a:r>
            <a:r>
              <a:rPr sz="2721" b="1" i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2721" b="1" i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1-</a:t>
            </a:r>
            <a:r>
              <a:rPr sz="2721" b="1" i="1" dirty="0">
                <a:solidFill>
                  <a:srgbClr val="6F2F9F"/>
                </a:solidFill>
                <a:latin typeface="Times New Roman"/>
                <a:cs typeface="Times New Roman"/>
              </a:rPr>
              <a:t>2</a:t>
            </a:r>
            <a:r>
              <a:rPr sz="2721" b="1" i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л.).</a:t>
            </a:r>
            <a:endParaRPr sz="2721">
              <a:latin typeface="Times New Roman"/>
              <a:cs typeface="Times New Roman"/>
            </a:endParaRPr>
          </a:p>
        </p:txBody>
      </p:sp>
      <p:pic>
        <p:nvPicPr>
          <p:cNvPr id="1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649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9027" y="333260"/>
            <a:ext cx="10387314" cy="619906"/>
          </a:xfrm>
          <a:prstGeom prst="rect">
            <a:avLst/>
          </a:prstGeom>
        </p:spPr>
        <p:txBody>
          <a:bodyPr vert="horz" wrap="square" lIns="0" tIns="130041" rIns="0" bIns="0" rtlCol="0" anchor="ctr">
            <a:spAutoFit/>
          </a:bodyPr>
          <a:lstStyle/>
          <a:p>
            <a:pPr marL="620663">
              <a:lnSpc>
                <a:spcPct val="100000"/>
              </a:lnSpc>
              <a:spcBef>
                <a:spcPts val="108"/>
              </a:spcBef>
            </a:pPr>
            <a:r>
              <a:rPr sz="317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r>
              <a:rPr sz="3175" b="1" spc="-13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</a:t>
            </a:r>
            <a:r>
              <a:rPr sz="3175" b="1" spc="-8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(последний</a:t>
            </a:r>
            <a:r>
              <a:rPr sz="2721" b="1" i="1" spc="-11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21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r>
              <a:rPr sz="2721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721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639" y="1035542"/>
            <a:ext cx="9082047" cy="9489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01">
              <a:lnSpc>
                <a:spcPts val="2625"/>
              </a:lnSpc>
            </a:pPr>
            <a:r>
              <a:rPr sz="2665" spc="-23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665" spc="-266" dirty="0">
                <a:solidFill>
                  <a:srgbClr val="627CC3"/>
                </a:solidFill>
                <a:latin typeface="Georgia"/>
                <a:cs typeface="Georgia"/>
              </a:rPr>
              <a:t> </a:t>
            </a:r>
            <a:r>
              <a:rPr sz="2041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Рекомендации:</a:t>
            </a:r>
            <a:r>
              <a:rPr sz="204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6F2F9F"/>
                </a:solidFill>
                <a:latin typeface="Times New Roman"/>
                <a:cs typeface="Times New Roman"/>
              </a:rPr>
              <a:t>Руководитель</a:t>
            </a:r>
            <a:r>
              <a:rPr sz="204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6F2F9F"/>
                </a:solidFill>
                <a:latin typeface="Times New Roman"/>
                <a:cs typeface="Times New Roman"/>
              </a:rPr>
              <a:t>дает</a:t>
            </a:r>
            <a:r>
              <a:rPr sz="2041" spc="-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рекомендации</a:t>
            </a:r>
            <a:r>
              <a:rPr sz="2041" b="1" spc="-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6F2F9F"/>
                </a:solidFill>
                <a:latin typeface="Times New Roman"/>
                <a:cs typeface="Times New Roman"/>
              </a:rPr>
              <a:t>по</a:t>
            </a:r>
            <a:r>
              <a:rPr sz="2041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6F2F9F"/>
                </a:solidFill>
                <a:latin typeface="Times New Roman"/>
                <a:cs typeface="Times New Roman"/>
              </a:rPr>
              <a:t>повышению</a:t>
            </a:r>
            <a:endParaRPr sz="2041" dirty="0">
              <a:latin typeface="Times New Roman"/>
              <a:cs typeface="Times New Roman"/>
            </a:endParaRPr>
          </a:p>
          <a:p>
            <a:pPr marL="221048" marR="5760">
              <a:lnSpc>
                <a:spcPts val="2449"/>
              </a:lnSpc>
              <a:spcBef>
                <a:spcPts val="17"/>
              </a:spcBef>
            </a:pPr>
            <a:r>
              <a:rPr sz="2041" dirty="0">
                <a:solidFill>
                  <a:srgbClr val="6F2F9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2041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6F2F9F"/>
                </a:solidFill>
                <a:latin typeface="Times New Roman"/>
                <a:cs typeface="Times New Roman"/>
              </a:rPr>
              <a:t>роста</a:t>
            </a:r>
            <a:r>
              <a:rPr sz="204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педагога…..</a:t>
            </a:r>
            <a:r>
              <a:rPr sz="2041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(Необходимо</a:t>
            </a:r>
            <a:r>
              <a:rPr sz="2041" i="1" dirty="0">
                <a:solidFill>
                  <a:srgbClr val="6F2F9F"/>
                </a:solidFill>
                <a:latin typeface="Times New Roman"/>
                <a:cs typeface="Times New Roman"/>
              </a:rPr>
              <a:t> грамотно</a:t>
            </a:r>
            <a:r>
              <a:rPr sz="2041" i="1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сформулировать </a:t>
            </a:r>
            <a:r>
              <a:rPr sz="2041" i="1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041" i="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прописать!!!</a:t>
            </a:r>
            <a:r>
              <a:rPr sz="2041" i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Обязательно</a:t>
            </a:r>
            <a:r>
              <a:rPr sz="2041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 !!!)</a:t>
            </a:r>
            <a:endParaRPr sz="2041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0321" y="6010743"/>
            <a:ext cx="812157" cy="46819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948" spc="-11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268" spc="-11" dirty="0">
                <a:solidFill>
                  <a:srgbClr val="6F2F9F"/>
                </a:solidFill>
                <a:latin typeface="Times New Roman"/>
                <a:cs typeface="Times New Roman"/>
              </a:rPr>
              <a:t>Дата</a:t>
            </a:r>
            <a:endParaRPr sz="2268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2478" y="6096833"/>
            <a:ext cx="8765098" cy="363547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268" dirty="0">
                <a:solidFill>
                  <a:srgbClr val="6F2F9F"/>
                </a:solidFill>
                <a:latin typeface="Times New Roman"/>
                <a:cs typeface="Times New Roman"/>
              </a:rPr>
              <a:t>…</a:t>
            </a:r>
            <a:r>
              <a:rPr sz="2268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lang="ru-RU" sz="2268" spc="-17" dirty="0" smtClean="0">
                <a:solidFill>
                  <a:srgbClr val="6F2F9F"/>
                </a:solidFill>
                <a:latin typeface="Times New Roman"/>
                <a:cs typeface="Times New Roman"/>
              </a:rPr>
              <a:t>(</a:t>
            </a:r>
            <a:r>
              <a:rPr lang="ru-RU" sz="2268" i="1" spc="-17" dirty="0" smtClean="0">
                <a:solidFill>
                  <a:srgbClr val="6F2F9F"/>
                </a:solidFill>
                <a:latin typeface="Times New Roman"/>
                <a:cs typeface="Times New Roman"/>
              </a:rPr>
              <a:t>октября, </a:t>
            </a:r>
            <a:r>
              <a:rPr sz="2268" i="1" dirty="0" err="1" smtClean="0">
                <a:solidFill>
                  <a:srgbClr val="6F2F9F"/>
                </a:solidFill>
                <a:latin typeface="Times New Roman"/>
                <a:cs typeface="Times New Roman"/>
              </a:rPr>
              <a:t>января</a:t>
            </a:r>
            <a:r>
              <a:rPr lang="ru-RU" sz="2268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)</a:t>
            </a:r>
            <a:r>
              <a:rPr sz="2268" i="1" spc="-57" dirty="0" smtClean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268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20</a:t>
            </a:r>
            <a:r>
              <a:rPr lang="ru-RU" sz="2268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..</a:t>
            </a:r>
            <a:r>
              <a:rPr sz="2268" i="1" spc="510" dirty="0" smtClean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6F2F9F"/>
                </a:solidFill>
                <a:latin typeface="Times New Roman"/>
                <a:cs typeface="Times New Roman"/>
              </a:rPr>
              <a:t>года</a:t>
            </a:r>
            <a:r>
              <a:rPr sz="2268" i="1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6F2F9F"/>
                </a:solidFill>
                <a:latin typeface="Times New Roman"/>
                <a:cs typeface="Times New Roman"/>
              </a:rPr>
              <a:t>(по</a:t>
            </a:r>
            <a:r>
              <a:rPr sz="2268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268" i="1" dirty="0" err="1">
                <a:solidFill>
                  <a:srgbClr val="6F2F9F"/>
                </a:solidFill>
                <a:latin typeface="Times New Roman"/>
                <a:cs typeface="Times New Roman"/>
              </a:rPr>
              <a:t>факту</a:t>
            </a:r>
            <a:r>
              <a:rPr sz="2268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268" i="1" dirty="0" err="1" smtClean="0">
                <a:solidFill>
                  <a:srgbClr val="6F2F9F"/>
                </a:solidFill>
                <a:latin typeface="Times New Roman"/>
                <a:cs typeface="Times New Roman"/>
              </a:rPr>
              <a:t>прикрепления</a:t>
            </a:r>
            <a:r>
              <a:rPr lang="ru-RU" sz="2268" i="1" dirty="0" smtClean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 err="1" smtClean="0">
                <a:solidFill>
                  <a:srgbClr val="6F2F9F"/>
                </a:solidFill>
                <a:latin typeface="Times New Roman"/>
                <a:cs typeface="Times New Roman"/>
              </a:rPr>
              <a:t>документов</a:t>
            </a:r>
            <a:r>
              <a:rPr sz="2268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)</a:t>
            </a:r>
            <a:endParaRPr sz="2268" dirty="0">
              <a:latin typeface="Times New Roman"/>
              <a:cs typeface="Times New Roman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30210" t="34978" r="30285" b="28116"/>
          <a:stretch/>
        </p:blipFill>
        <p:spPr>
          <a:xfrm>
            <a:off x="1602465" y="2066740"/>
            <a:ext cx="7505256" cy="3944003"/>
          </a:xfrm>
          <a:prstGeom prst="rect">
            <a:avLst/>
          </a:prstGeom>
        </p:spPr>
      </p:pic>
      <p:pic>
        <p:nvPicPr>
          <p:cNvPr id="12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71325" y="5819588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91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9428" y="823185"/>
            <a:ext cx="9375085" cy="5030828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 marR="5760" algn="just">
              <a:spcBef>
                <a:spcPts val="108"/>
              </a:spcBef>
            </a:pP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Заполненная</a:t>
            </a:r>
            <a:r>
              <a:rPr sz="2495" spc="6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карта</a:t>
            </a:r>
            <a:r>
              <a:rPr sz="2495" spc="1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результативности</a:t>
            </a:r>
            <a:r>
              <a:rPr sz="2495" spc="17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подписывается</a:t>
            </a:r>
            <a:r>
              <a:rPr sz="2495" spc="17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495" spc="-11" dirty="0">
                <a:solidFill>
                  <a:srgbClr val="6F2F9F"/>
                </a:solidFill>
                <a:latin typeface="Times New Roman"/>
                <a:cs typeface="Times New Roman"/>
              </a:rPr>
              <a:t>аттестуемым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работником</a:t>
            </a:r>
            <a:r>
              <a:rPr sz="2495" spc="454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495" spc="459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495" b="1" dirty="0">
                <a:solidFill>
                  <a:srgbClr val="6F2F9F"/>
                </a:solidFill>
                <a:latin typeface="Times New Roman"/>
                <a:cs typeface="Times New Roman"/>
              </a:rPr>
              <a:t>передается</a:t>
            </a:r>
            <a:r>
              <a:rPr sz="2495" b="1" spc="454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495" b="1" dirty="0">
                <a:solidFill>
                  <a:srgbClr val="6F2F9F"/>
                </a:solidFill>
                <a:latin typeface="Times New Roman"/>
                <a:cs typeface="Times New Roman"/>
              </a:rPr>
              <a:t>руководителю</a:t>
            </a:r>
            <a:r>
              <a:rPr sz="2495" b="1" spc="454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495" spc="-11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образовательной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организации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,</a:t>
            </a:r>
            <a:r>
              <a:rPr sz="2495" spc="6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lang="ru-RU" sz="2495" dirty="0" smtClean="0">
                <a:solidFill>
                  <a:srgbClr val="6F2F9F"/>
                </a:solidFill>
                <a:latin typeface="Times New Roman"/>
                <a:cs typeface="Times New Roman"/>
              </a:rPr>
              <a:t>старшему </a:t>
            </a:r>
            <a:r>
              <a:rPr lang="ru-RU" sz="2495" dirty="0" err="1" smtClean="0">
                <a:solidFill>
                  <a:srgbClr val="6F2F9F"/>
                </a:solidFill>
                <a:latin typeface="Times New Roman"/>
                <a:cs typeface="Times New Roman"/>
              </a:rPr>
              <a:t>воспитаелю</a:t>
            </a:r>
            <a:r>
              <a:rPr lang="ru-RU" sz="2495" dirty="0" smtClean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95" spc="-28" dirty="0" err="1" smtClean="0">
                <a:solidFill>
                  <a:srgbClr val="6F2F9F"/>
                </a:solidFill>
                <a:latin typeface="Times New Roman"/>
                <a:cs typeface="Times New Roman"/>
              </a:rPr>
              <a:t>для</a:t>
            </a:r>
            <a:r>
              <a:rPr sz="2495" spc="-28" dirty="0" smtClean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проверки</a:t>
            </a:r>
            <a:r>
              <a:rPr sz="2495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2495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95" spc="-23" dirty="0">
                <a:solidFill>
                  <a:srgbClr val="6F2F9F"/>
                </a:solidFill>
                <a:latin typeface="Times New Roman"/>
                <a:cs typeface="Times New Roman"/>
              </a:rPr>
              <a:t>согласования</a:t>
            </a:r>
            <a:r>
              <a:rPr sz="2495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2495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6F2F9F"/>
                </a:solidFill>
                <a:latin typeface="Times New Roman"/>
                <a:cs typeface="Times New Roman"/>
              </a:rPr>
              <a:t>электронном</a:t>
            </a:r>
            <a:r>
              <a:rPr sz="2495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6F2F9F"/>
                </a:solidFill>
                <a:latin typeface="Times New Roman"/>
                <a:cs typeface="Times New Roman"/>
              </a:rPr>
              <a:t>виде</a:t>
            </a:r>
            <a:r>
              <a:rPr sz="2495" spc="-11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2495" dirty="0">
              <a:latin typeface="Times New Roman"/>
              <a:cs typeface="Times New Roman"/>
            </a:endParaRPr>
          </a:p>
          <a:p>
            <a:pPr>
              <a:spcBef>
                <a:spcPts val="129"/>
              </a:spcBef>
            </a:pPr>
            <a:endParaRPr sz="2495" dirty="0">
              <a:latin typeface="Times New Roman"/>
              <a:cs typeface="Times New Roman"/>
            </a:endParaRPr>
          </a:p>
          <a:p>
            <a:pPr marL="14401" marR="5760" algn="just"/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Спорные</a:t>
            </a:r>
            <a:r>
              <a:rPr sz="2495" spc="533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случаи,</a:t>
            </a:r>
            <a:r>
              <a:rPr sz="2495" spc="53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когда</a:t>
            </a:r>
            <a:r>
              <a:rPr sz="2495" spc="53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95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руководитель</a:t>
            </a:r>
            <a:r>
              <a:rPr sz="2495" u="sng" spc="54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495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организации</a:t>
            </a:r>
            <a:r>
              <a:rPr sz="2495" u="sng" spc="53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495" spc="-11" dirty="0">
                <a:solidFill>
                  <a:srgbClr val="C00000"/>
                </a:solidFill>
                <a:latin typeface="Times New Roman"/>
                <a:cs typeface="Times New Roman"/>
              </a:rPr>
              <a:t>отказался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подписать</a:t>
            </a:r>
            <a:r>
              <a:rPr sz="2495" spc="10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карту</a:t>
            </a:r>
            <a:r>
              <a:rPr sz="2495" spc="11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результативности,</a:t>
            </a:r>
            <a:r>
              <a:rPr sz="2495" spc="10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или</a:t>
            </a:r>
            <a:r>
              <a:rPr sz="2495" spc="9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внутренний</a:t>
            </a:r>
            <a:r>
              <a:rPr sz="2495" u="sng" spc="10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95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эксперт</a:t>
            </a:r>
            <a:r>
              <a:rPr sz="2495" spc="9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001F5F"/>
                </a:solidFill>
                <a:latin typeface="Times New Roman"/>
                <a:cs typeface="Times New Roman"/>
              </a:rPr>
              <a:t>оценил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уровень</a:t>
            </a:r>
            <a:r>
              <a:rPr sz="2495" spc="374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2495" spc="374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</a:t>
            </a:r>
            <a:r>
              <a:rPr sz="2495" spc="38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педагога</a:t>
            </a:r>
            <a:r>
              <a:rPr sz="2495" spc="386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как</a:t>
            </a:r>
            <a:r>
              <a:rPr sz="2495" spc="38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495" spc="-28" dirty="0">
                <a:solidFill>
                  <a:srgbClr val="C00000"/>
                </a:solidFill>
                <a:latin typeface="Times New Roman"/>
                <a:cs typeface="Times New Roman"/>
              </a:rPr>
              <a:t>не </a:t>
            </a:r>
            <a:r>
              <a:rPr sz="2495" dirty="0">
                <a:solidFill>
                  <a:srgbClr val="C00000"/>
                </a:solidFill>
                <a:latin typeface="Times New Roman"/>
                <a:cs typeface="Times New Roman"/>
              </a:rPr>
              <a:t>соответствующий</a:t>
            </a:r>
            <a:r>
              <a:rPr sz="2495" spc="57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заявленной</a:t>
            </a:r>
            <a:r>
              <a:rPr sz="2495" spc="51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категории,</a:t>
            </a:r>
            <a:r>
              <a:rPr sz="2495" spc="57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выносятся</a:t>
            </a:r>
            <a:r>
              <a:rPr sz="2495" spc="51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2495" spc="57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95" spc="-11" dirty="0">
                <a:solidFill>
                  <a:srgbClr val="001F5F"/>
                </a:solidFill>
                <a:latin typeface="Times New Roman"/>
                <a:cs typeface="Times New Roman"/>
              </a:rPr>
              <a:t>заседание аттестационной</a:t>
            </a:r>
            <a:r>
              <a:rPr sz="2495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комиссии</a:t>
            </a:r>
            <a:r>
              <a:rPr sz="2495" spc="-7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495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C00000"/>
                </a:solidFill>
                <a:latin typeface="Times New Roman"/>
                <a:cs typeface="Times New Roman"/>
              </a:rPr>
              <a:t>приглашением</a:t>
            </a:r>
            <a:r>
              <a:rPr sz="2495" spc="-7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001F5F"/>
                </a:solidFill>
                <a:latin typeface="Times New Roman"/>
                <a:cs typeface="Times New Roman"/>
              </a:rPr>
              <a:t>аттестуемого</a:t>
            </a:r>
            <a:r>
              <a:rPr sz="2495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педагога</a:t>
            </a:r>
            <a:r>
              <a:rPr sz="2495" spc="-11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2495" dirty="0">
              <a:latin typeface="Times New Roman"/>
              <a:cs typeface="Times New Roman"/>
            </a:endParaRPr>
          </a:p>
          <a:p>
            <a:pPr>
              <a:spcBef>
                <a:spcPts val="129"/>
              </a:spcBef>
            </a:pPr>
            <a:endParaRPr sz="2495" dirty="0">
              <a:latin typeface="Times New Roman"/>
              <a:cs typeface="Times New Roman"/>
            </a:endParaRPr>
          </a:p>
          <a:p>
            <a:pPr marL="14401" algn="just"/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Приглашаются</a:t>
            </a:r>
            <a:r>
              <a:rPr sz="2495" spc="425" dirty="0">
                <a:solidFill>
                  <a:srgbClr val="001F5F"/>
                </a:solidFill>
                <a:latin typeface="Times New Roman"/>
                <a:cs typeface="Times New Roman"/>
              </a:rPr>
              <a:t>     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2495" spc="437" dirty="0">
                <a:solidFill>
                  <a:srgbClr val="001F5F"/>
                </a:solidFill>
                <a:latin typeface="Times New Roman"/>
                <a:cs typeface="Times New Roman"/>
              </a:rPr>
              <a:t>      </a:t>
            </a:r>
            <a:r>
              <a:rPr sz="2495" dirty="0">
                <a:solidFill>
                  <a:srgbClr val="C00000"/>
                </a:solidFill>
                <a:latin typeface="Times New Roman"/>
                <a:cs typeface="Times New Roman"/>
              </a:rPr>
              <a:t>представители</a:t>
            </a:r>
            <a:r>
              <a:rPr sz="2495" spc="431" dirty="0">
                <a:solidFill>
                  <a:srgbClr val="C00000"/>
                </a:solidFill>
                <a:latin typeface="Times New Roman"/>
                <a:cs typeface="Times New Roman"/>
              </a:rPr>
              <a:t>      </a:t>
            </a:r>
            <a:r>
              <a:rPr sz="2495" spc="-11" dirty="0">
                <a:solidFill>
                  <a:srgbClr val="C00000"/>
                </a:solidFill>
                <a:latin typeface="Times New Roman"/>
                <a:cs typeface="Times New Roman"/>
              </a:rPr>
              <a:t>администрации</a:t>
            </a:r>
            <a:endParaRPr sz="2495" dirty="0">
              <a:latin typeface="Times New Roman"/>
              <a:cs typeface="Times New Roman"/>
            </a:endParaRPr>
          </a:p>
          <a:p>
            <a:pPr marL="14401" algn="just"/>
            <a:r>
              <a:rPr sz="2495" spc="-23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образовательного</a:t>
            </a:r>
            <a:r>
              <a:rPr sz="2495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dirty="0">
                <a:solidFill>
                  <a:srgbClr val="001F5F"/>
                </a:solidFill>
                <a:latin typeface="Times New Roman"/>
                <a:cs typeface="Times New Roman"/>
              </a:rPr>
              <a:t>учреждения,</a:t>
            </a:r>
            <a:r>
              <a:rPr sz="2495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spc="-11" dirty="0">
                <a:solidFill>
                  <a:srgbClr val="C00000"/>
                </a:solidFill>
                <a:latin typeface="Times New Roman"/>
                <a:cs typeface="Times New Roman"/>
              </a:rPr>
              <a:t>эксперты</a:t>
            </a:r>
            <a:r>
              <a:rPr sz="2495" spc="-11" dirty="0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endParaRPr sz="2495" dirty="0">
              <a:latin typeface="Times New Roman"/>
              <a:cs typeface="Times New Roman"/>
            </a:endParaRPr>
          </a:p>
        </p:txBody>
      </p:sp>
      <p:pic>
        <p:nvPicPr>
          <p:cNvPr id="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84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82472" y="827456"/>
            <a:ext cx="9233967" cy="3253248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33120" algn="just">
              <a:spcBef>
                <a:spcPts val="113"/>
              </a:spcBef>
            </a:pP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Пункт</a:t>
            </a:r>
            <a:r>
              <a:rPr sz="2721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41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 Порядка</a:t>
            </a:r>
            <a:endParaRPr sz="2721" dirty="0">
              <a:latin typeface="Times New Roman"/>
              <a:cs typeface="Times New Roman"/>
            </a:endParaRPr>
          </a:p>
          <a:p>
            <a:pPr marL="14401" marR="5760" algn="just">
              <a:spcBef>
                <a:spcPts val="2421"/>
              </a:spcBef>
            </a:pP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Педагогические</a:t>
            </a:r>
            <a:r>
              <a:rPr sz="2721" spc="431" dirty="0">
                <a:solidFill>
                  <a:srgbClr val="6F2F9F"/>
                </a:solidFill>
                <a:latin typeface="Times New Roman"/>
                <a:cs typeface="Times New Roman"/>
              </a:rPr>
              <a:t>  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работники</a:t>
            </a:r>
            <a:r>
              <a:rPr sz="2721" spc="437" dirty="0">
                <a:solidFill>
                  <a:srgbClr val="6F2F9F"/>
                </a:solidFill>
                <a:latin typeface="Times New Roman"/>
                <a:cs typeface="Times New Roman"/>
              </a:rPr>
              <a:t>   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которым</a:t>
            </a:r>
            <a:r>
              <a:rPr sz="2721" b="1" spc="442" dirty="0">
                <a:solidFill>
                  <a:srgbClr val="6F2F9F"/>
                </a:solidFill>
                <a:latin typeface="Times New Roman"/>
                <a:cs typeface="Times New Roman"/>
              </a:rPr>
              <a:t>   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отказано</a:t>
            </a:r>
            <a:r>
              <a:rPr sz="2721" b="1" spc="437" dirty="0">
                <a:solidFill>
                  <a:srgbClr val="6F2F9F"/>
                </a:solidFill>
                <a:latin typeface="Times New Roman"/>
                <a:cs typeface="Times New Roman"/>
              </a:rPr>
              <a:t>    </a:t>
            </a:r>
            <a:r>
              <a:rPr sz="2721" spc="-57" dirty="0">
                <a:solidFill>
                  <a:srgbClr val="6F2F9F"/>
                </a:solidFill>
                <a:latin typeface="Times New Roman"/>
                <a:cs typeface="Times New Roman"/>
              </a:rPr>
              <a:t>в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установлении</a:t>
            </a:r>
            <a:r>
              <a:rPr sz="2721" spc="32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квалификационной</a:t>
            </a:r>
            <a:r>
              <a:rPr sz="2721" spc="3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категории,</a:t>
            </a:r>
            <a:r>
              <a:rPr sz="2721" spc="31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обращаются</a:t>
            </a:r>
            <a:r>
              <a:rPr sz="2721" spc="32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spc="-28" dirty="0">
                <a:solidFill>
                  <a:srgbClr val="6F2F9F"/>
                </a:solidFill>
                <a:latin typeface="Times New Roman"/>
                <a:cs typeface="Times New Roman"/>
              </a:rPr>
              <a:t>по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их</a:t>
            </a:r>
            <a:r>
              <a:rPr sz="2721" spc="9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желанию</a:t>
            </a:r>
            <a:r>
              <a:rPr sz="2721" spc="9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2721" spc="9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аттестационную</a:t>
            </a:r>
            <a:r>
              <a:rPr sz="2721" spc="85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комиссию</a:t>
            </a:r>
            <a:r>
              <a:rPr sz="2721" spc="96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с</a:t>
            </a:r>
            <a:r>
              <a:rPr sz="2721" spc="91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заявлением</a:t>
            </a:r>
            <a:r>
              <a:rPr sz="2721" spc="96" dirty="0">
                <a:solidFill>
                  <a:srgbClr val="6F2F9F"/>
                </a:solidFill>
                <a:latin typeface="Times New Roman"/>
                <a:cs typeface="Times New Roman"/>
              </a:rPr>
              <a:t>  </a:t>
            </a:r>
            <a:r>
              <a:rPr sz="2721" spc="-57" dirty="0">
                <a:solidFill>
                  <a:srgbClr val="6F2F9F"/>
                </a:solidFill>
                <a:latin typeface="Times New Roman"/>
                <a:cs typeface="Times New Roman"/>
              </a:rPr>
              <a:t>о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проведении</a:t>
            </a:r>
            <a:r>
              <a:rPr sz="2721" spc="283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аттестации</a:t>
            </a:r>
            <a:r>
              <a:rPr sz="2721" spc="283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2721" spc="288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ту</a:t>
            </a:r>
            <a:r>
              <a:rPr sz="2721" spc="283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же</a:t>
            </a:r>
            <a:r>
              <a:rPr sz="2721" spc="283" dirty="0">
                <a:solidFill>
                  <a:srgbClr val="6F2F9F"/>
                </a:solidFill>
                <a:latin typeface="Times New Roman"/>
                <a:cs typeface="Times New Roman"/>
              </a:rPr>
              <a:t>   </a:t>
            </a:r>
            <a:r>
              <a:rPr sz="2721" spc="-11" dirty="0">
                <a:solidFill>
                  <a:srgbClr val="6F2F9F"/>
                </a:solidFill>
                <a:latin typeface="Times New Roman"/>
                <a:cs typeface="Times New Roman"/>
              </a:rPr>
              <a:t>квалификационную категорию</a:t>
            </a:r>
            <a:r>
              <a:rPr sz="2721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не</a:t>
            </a:r>
            <a:r>
              <a:rPr sz="2721" b="1" spc="-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ранее</a:t>
            </a:r>
            <a:r>
              <a:rPr sz="2721" b="1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чем</a:t>
            </a:r>
            <a:r>
              <a:rPr sz="2721" b="1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через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6F2F9F"/>
                </a:solidFill>
                <a:latin typeface="Times New Roman"/>
                <a:cs typeface="Times New Roman"/>
              </a:rPr>
              <a:t>год</a:t>
            </a:r>
            <a:r>
              <a:rPr sz="2721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b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после</a:t>
            </a:r>
            <a:r>
              <a:rPr sz="2721" b="1" u="sng" spc="-11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21" b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принятия</a:t>
            </a:r>
            <a:r>
              <a:rPr sz="2721" b="1" u="sng" spc="-6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21" b="1" u="sng" spc="-11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решения</a:t>
            </a:r>
            <a:r>
              <a:rPr sz="2721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аттестационной</a:t>
            </a:r>
            <a:r>
              <a:rPr sz="2721" spc="-11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6F2F9F"/>
                </a:solidFill>
                <a:latin typeface="Times New Roman"/>
                <a:cs typeface="Times New Roman"/>
              </a:rPr>
              <a:t>комиссией</a:t>
            </a:r>
            <a:r>
              <a:rPr sz="2721" spc="-1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6F2F9F"/>
                </a:solidFill>
                <a:latin typeface="Times New Roman"/>
                <a:cs typeface="Times New Roman"/>
              </a:rPr>
              <a:t>соответствующего</a:t>
            </a:r>
            <a:r>
              <a:rPr sz="2721" spc="-1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6F2F9F"/>
                </a:solidFill>
                <a:latin typeface="Times New Roman"/>
                <a:cs typeface="Times New Roman"/>
              </a:rPr>
              <a:t>решения</a:t>
            </a:r>
            <a:r>
              <a:rPr sz="2721" spc="-11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272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621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97352" y="518972"/>
            <a:ext cx="8158289" cy="781716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R="74163" algn="ctr">
              <a:lnSpc>
                <a:spcPct val="100000"/>
              </a:lnSpc>
              <a:spcBef>
                <a:spcPts val="108"/>
              </a:spcBef>
            </a:pP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ЭКСПЕРТНОЕ</a:t>
            </a:r>
            <a:r>
              <a:rPr sz="2495" b="1" spc="-9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4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(пишет</a:t>
            </a:r>
            <a:r>
              <a:rPr sz="2495" b="1" i="1" spc="-10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</a:t>
            </a:r>
            <a:r>
              <a:rPr sz="2495" b="1" i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директора/старший</a:t>
            </a:r>
            <a:r>
              <a:rPr sz="2495" b="1" i="1" spc="-11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sz="249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236193"/>
              </p:ext>
            </p:extLst>
          </p:nvPr>
        </p:nvGraphicFramePr>
        <p:xfrm>
          <a:off x="604566" y="2523675"/>
          <a:ext cx="9144687" cy="37606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1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1035">
                <a:tc>
                  <a:txBody>
                    <a:bodyPr/>
                    <a:lstStyle/>
                    <a:p>
                      <a:pPr marL="43815">
                        <a:lnSpc>
                          <a:spcPts val="1050"/>
                        </a:lnSpc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Методическая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компетентность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50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 ставить цели</a:t>
                      </a:r>
                      <a:r>
                        <a:rPr sz="1000" spc="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задачи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 </a:t>
                      </a:r>
                      <a:r>
                        <a:rPr sz="1000" i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соответствии</a:t>
                      </a:r>
                      <a:r>
                        <a:rPr sz="1000" i="1" spc="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1000" i="1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возрастными</a:t>
                      </a:r>
                      <a:r>
                        <a:rPr sz="1000" i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и</a:t>
                      </a:r>
                      <a:r>
                        <a:rPr sz="1000" i="1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индивидуальными особенностями</a:t>
                      </a:r>
                      <a:r>
                        <a:rPr sz="1000" i="1" spc="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обучающихся;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i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i="1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создавать</a:t>
                      </a:r>
                      <a:r>
                        <a:rPr sz="1000" i="1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условия</a:t>
                      </a:r>
                      <a:r>
                        <a:rPr sz="1000" i="1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000" i="1" spc="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мотивации</a:t>
                      </a:r>
                      <a:r>
                        <a:rPr sz="1000" i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i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000" i="1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само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мотивирования</a:t>
                      </a:r>
                      <a:r>
                        <a:rPr sz="1000" spc="-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обучающихся;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44450" marR="35560">
                        <a:lnSpc>
                          <a:spcPct val="106700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spc="114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эффективно</a:t>
                      </a:r>
                      <a:r>
                        <a:rPr sz="1000" spc="1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применять</a:t>
                      </a:r>
                      <a:r>
                        <a:rPr sz="1000" spc="1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технологии,</a:t>
                      </a:r>
                      <a:r>
                        <a:rPr sz="1000" spc="1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формы,</a:t>
                      </a:r>
                      <a:r>
                        <a:rPr sz="1000" spc="1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методы,</a:t>
                      </a:r>
                      <a:r>
                        <a:rPr sz="1000" spc="1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приемы</a:t>
                      </a:r>
                      <a:r>
                        <a:rPr sz="1000" spc="1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000" spc="1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уроке</a:t>
                      </a:r>
                      <a:r>
                        <a:rPr sz="1000" spc="1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1000" spc="1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учетом</a:t>
                      </a:r>
                      <a:r>
                        <a:rPr sz="1000" spc="1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психолого-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физиологических</a:t>
                      </a:r>
                      <a:r>
                        <a:rPr sz="1000" spc="1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особенностей</a:t>
                      </a:r>
                      <a:r>
                        <a:rPr sz="1000" spc="5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обучающихся;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000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современные</a:t>
                      </a:r>
                      <a:r>
                        <a:rPr sz="1000" spc="4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способы</a:t>
                      </a:r>
                      <a:r>
                        <a:rPr sz="1000" spc="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оценивания;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осуществлять</a:t>
                      </a:r>
                      <a:r>
                        <a:rPr sz="1000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рефлексию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000" spc="-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различных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этапах</a:t>
                      </a:r>
                      <a:r>
                        <a:rPr sz="1000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урока.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700">
                <a:tc>
                  <a:txBody>
                    <a:bodyPr/>
                    <a:lstStyle/>
                    <a:p>
                      <a:pPr marL="68580">
                        <a:lnSpc>
                          <a:spcPts val="1050"/>
                        </a:lnSpc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Предметная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компетентность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50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владение</a:t>
                      </a:r>
                      <a:r>
                        <a:rPr sz="1000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содержанием</a:t>
                      </a:r>
                      <a:r>
                        <a:rPr sz="1000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преподаваемого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предмета;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 marR="1950085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Знание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000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000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научных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концепций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1000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данному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направлению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(для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высшей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категории);</a:t>
                      </a:r>
                      <a:r>
                        <a:rPr sz="1000" spc="5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Обеспечение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связи</a:t>
                      </a:r>
                      <a:r>
                        <a:rPr sz="1000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предметного</a:t>
                      </a:r>
                      <a:r>
                        <a:rPr sz="1000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содержания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 жизненными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ситуациями;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дифференцировать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предметный</a:t>
                      </a:r>
                      <a:r>
                        <a:rPr sz="1000" spc="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материал;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 marR="1896745">
                        <a:lnSpc>
                          <a:spcPts val="1160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выявлять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 устанавливать</a:t>
                      </a:r>
                      <a:r>
                        <a:rPr sz="1000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причинно-следственные</a:t>
                      </a:r>
                      <a:r>
                        <a:rPr sz="1000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связи,</a:t>
                      </a:r>
                      <a:r>
                        <a:rPr sz="1000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том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числе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межпредметные;</a:t>
                      </a:r>
                      <a:r>
                        <a:rPr sz="1000" spc="5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планировать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разноуровневое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домашнее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задание.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477">
                <a:tc>
                  <a:txBody>
                    <a:bodyPr/>
                    <a:lstStyle/>
                    <a:p>
                      <a:pPr marL="68580">
                        <a:lnSpc>
                          <a:spcPts val="1055"/>
                        </a:lnSpc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Психолого-</a:t>
                      </a:r>
                      <a:endParaRPr sz="100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 marR="458470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педагогическая</a:t>
                      </a:r>
                      <a:r>
                        <a:rPr sz="1000" b="1" spc="5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компетентность</a:t>
                      </a:r>
                      <a:endParaRPr sz="100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55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Знание</a:t>
                      </a:r>
                      <a:r>
                        <a:rPr sz="1000" spc="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индивидуальных</a:t>
                      </a:r>
                      <a:r>
                        <a:rPr sz="1000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особенностей</a:t>
                      </a:r>
                      <a:r>
                        <a:rPr sz="1000" spc="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обучающихся,</a:t>
                      </a:r>
                      <a:r>
                        <a:rPr sz="1000" spc="5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закономерностей</a:t>
                      </a:r>
                      <a:r>
                        <a:rPr sz="1000" spc="4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возрастного</a:t>
                      </a:r>
                      <a:r>
                        <a:rPr sz="1000" spc="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развития;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 принимать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решения</a:t>
                      </a:r>
                      <a:r>
                        <a:rPr sz="1000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педагогических ситуациях</a:t>
                      </a:r>
                      <a:r>
                        <a:rPr sz="1000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уроке;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 marR="59055">
                        <a:lnSpc>
                          <a:spcPct val="106700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Умения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эффективные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подходы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обучению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включения в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образовательный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процесс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всех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обучающихся,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том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числе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1000" spc="5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особыми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потребностями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образовании.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477">
                <a:tc>
                  <a:txBody>
                    <a:bodyPr/>
                    <a:lstStyle/>
                    <a:p>
                      <a:pPr marL="68580">
                        <a:lnSpc>
                          <a:spcPts val="1055"/>
                        </a:lnSpc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Коммуникативная</a:t>
                      </a:r>
                      <a:endParaRPr sz="100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компетентность</a:t>
                      </a:r>
                      <a:endParaRPr sz="100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55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Умения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задавать</a:t>
                      </a:r>
                      <a:r>
                        <a:rPr sz="1000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вопросы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разного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уровня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(конструктивные,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творческие,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проблемные),</a:t>
                      </a:r>
                      <a:r>
                        <a:rPr sz="1000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разных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типов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видов;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вести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диалог</a:t>
                      </a:r>
                      <a:r>
                        <a:rPr sz="1000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1000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обучающимся</a:t>
                      </a:r>
                      <a:r>
                        <a:rPr sz="1000" spc="-4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группой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обучающихся;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68580" marR="1489710">
                        <a:lnSpc>
                          <a:spcPct val="106700"/>
                        </a:lnSpc>
                      </a:pP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1000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обеспечивать</a:t>
                      </a:r>
                      <a:r>
                        <a:rPr sz="1000" spc="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коммуникативную</a:t>
                      </a:r>
                      <a:r>
                        <a:rPr sz="10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«включенность»</a:t>
                      </a:r>
                      <a:r>
                        <a:rPr sz="1000" spc="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всех</a:t>
                      </a:r>
                      <a:r>
                        <a:rPr sz="1000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обучающихся</a:t>
                      </a:r>
                      <a:r>
                        <a:rPr sz="1000" spc="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000" spc="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образовательный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процесс;</a:t>
                      </a:r>
                      <a:r>
                        <a:rPr sz="1000" spc="5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Соблюдение</a:t>
                      </a:r>
                      <a:r>
                        <a:rPr sz="1000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делового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этикета,</a:t>
                      </a:r>
                      <a:r>
                        <a:rPr sz="1000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культуры</a:t>
                      </a:r>
                      <a:r>
                        <a:rPr sz="1000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речи</a:t>
                      </a:r>
                      <a:r>
                        <a:rPr sz="1000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учителя.</a:t>
                      </a:r>
                      <a:endParaRPr sz="10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455879" y="1300688"/>
            <a:ext cx="7647091" cy="1050379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2224161">
              <a:lnSpc>
                <a:spcPts val="2829"/>
              </a:lnSpc>
              <a:spcBef>
                <a:spcPts val="108"/>
              </a:spcBef>
            </a:pP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(последний</a:t>
            </a:r>
            <a:r>
              <a:rPr sz="2495" b="1" i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лист</a:t>
            </a:r>
            <a:r>
              <a:rPr sz="2495" b="1" i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495" b="1" i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подписями</a:t>
            </a:r>
            <a:r>
              <a:rPr sz="2495" b="1" i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495" b="1" i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скан</a:t>
            </a: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)</a:t>
            </a:r>
            <a:endParaRPr sz="249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14401">
              <a:lnSpc>
                <a:spcPts val="1196"/>
              </a:lnSpc>
              <a:tabLst>
                <a:tab pos="2960029" algn="l"/>
              </a:tabLst>
            </a:pP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ФИО аттестуемого педагога </a:t>
            </a:r>
            <a:r>
              <a:rPr sz="1134" u="heavy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(образовательное</a:t>
            </a:r>
            <a:r>
              <a:rPr sz="1134" b="1" spc="68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учреждение)</a:t>
            </a:r>
            <a:endParaRPr sz="1134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 marL="14401">
              <a:tabLst>
                <a:tab pos="2976590" algn="l"/>
              </a:tabLst>
            </a:pPr>
            <a:r>
              <a:rPr sz="1134" b="1" u="sng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	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(имеющаяся</a:t>
            </a:r>
            <a:r>
              <a:rPr sz="1134" b="1" spc="-28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квалификационная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 категория</a:t>
            </a:r>
            <a:r>
              <a:rPr sz="1134" b="1" spc="-6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аттестуемого 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учителя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)</a:t>
            </a:r>
            <a:endParaRPr sz="1134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 marL="14401">
              <a:tabLst>
                <a:tab pos="2976590" algn="l"/>
              </a:tabLst>
            </a:pPr>
            <a:r>
              <a:rPr sz="1134" u="heavy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(категория,</a:t>
            </a:r>
            <a:r>
              <a:rPr sz="1134" b="1" spc="-28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на</a:t>
            </a:r>
            <a:r>
              <a:rPr sz="1134" b="1" spc="-51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которую</a:t>
            </a:r>
            <a:r>
              <a:rPr sz="1134" b="1" spc="-17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претендует</a:t>
            </a:r>
            <a:r>
              <a:rPr sz="1134" b="1" spc="-34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аттестуемый</a:t>
            </a:r>
            <a:r>
              <a:rPr sz="1134" b="1" spc="-28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учитель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)</a:t>
            </a:r>
            <a:endParaRPr sz="1134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 marL="14401">
              <a:tabLst>
                <a:tab pos="2976590" algn="l"/>
              </a:tabLst>
            </a:pPr>
            <a:r>
              <a:rPr sz="1134" b="1" u="sng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	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(ФИО</a:t>
            </a:r>
            <a:r>
              <a:rPr sz="1134" b="1" spc="-57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эксперта</a:t>
            </a:r>
            <a:r>
              <a:rPr sz="1134" b="1" spc="11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и</a:t>
            </a:r>
            <a:r>
              <a:rPr sz="1134" b="1" spc="-34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dirty="0">
                <a:solidFill>
                  <a:srgbClr val="002060"/>
                </a:solidFill>
                <a:latin typeface="Trebuchet MS"/>
                <a:cs typeface="Trebuchet MS"/>
              </a:rPr>
              <a:t>его</a:t>
            </a:r>
            <a:r>
              <a:rPr sz="1134" b="1" spc="-34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должность</a:t>
            </a:r>
            <a:r>
              <a:rPr sz="1134" b="1" spc="-11" dirty="0">
                <a:solidFill>
                  <a:srgbClr val="002060"/>
                </a:solidFill>
                <a:latin typeface="Trebuchet MS"/>
                <a:cs typeface="Trebuchet MS"/>
              </a:rPr>
              <a:t>)</a:t>
            </a:r>
            <a:endParaRPr sz="1134" dirty="0">
              <a:solidFill>
                <a:srgbClr val="002060"/>
              </a:solidFill>
              <a:latin typeface="Trebuchet MS"/>
              <a:cs typeface="Trebuchet MS"/>
            </a:endParaRPr>
          </a:p>
        </p:txBody>
      </p:sp>
      <p:pic>
        <p:nvPicPr>
          <p:cNvPr id="8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25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4399" y="824192"/>
            <a:ext cx="9455726" cy="4214408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>
              <a:spcBef>
                <a:spcPts val="113"/>
              </a:spcBef>
              <a:tabLst>
                <a:tab pos="3113395" algn="l"/>
                <a:tab pos="4471365" algn="l"/>
                <a:tab pos="6896414" algn="l"/>
                <a:tab pos="7380272" algn="l"/>
              </a:tabLst>
            </a:pP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Регистрационные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записи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производятся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72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специальном 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журнале</a:t>
            </a:r>
            <a:r>
              <a:rPr sz="2721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приема</a:t>
            </a:r>
            <a:r>
              <a:rPr sz="2721" b="1" spc="-7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721" b="1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передачи</a:t>
            </a:r>
            <a:r>
              <a:rPr sz="2721" b="1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аттестационных</a:t>
            </a:r>
            <a:r>
              <a:rPr sz="272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заявлений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endParaRPr sz="2721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>
              <a:spcBef>
                <a:spcPts val="136"/>
              </a:spcBef>
            </a:pPr>
            <a:endParaRPr sz="2721" dirty="0">
              <a:latin typeface="Times New Roman"/>
              <a:cs typeface="Times New Roman"/>
            </a:endParaRPr>
          </a:p>
          <a:p>
            <a:pPr marL="14401" marR="804990"/>
            <a:r>
              <a:rPr sz="2721" u="sng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721" u="sng" spc="-74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21" u="sng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указанных</a:t>
            </a:r>
            <a:r>
              <a:rPr sz="2721" u="sng" spc="-91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21" u="sng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журналах</a:t>
            </a:r>
            <a:r>
              <a:rPr sz="2721" u="sng" spc="-85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21" u="sng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должны</a:t>
            </a:r>
            <a:r>
              <a:rPr sz="2721" u="sng" spc="-45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21" u="sng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быть</a:t>
            </a:r>
            <a:r>
              <a:rPr sz="2721" u="sng" spc="-45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21" u="sng" spc="-11" dirty="0">
                <a:solidFill>
                  <a:srgbClr val="002060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зафиксированы: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ФИО,</a:t>
            </a:r>
            <a:r>
              <a:rPr sz="2721" spc="-68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должность</a:t>
            </a:r>
            <a:r>
              <a:rPr sz="2721" spc="-68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заявителя,</a:t>
            </a:r>
            <a:r>
              <a:rPr sz="2721" spc="-79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дата</a:t>
            </a:r>
            <a:r>
              <a:rPr sz="2721" spc="-8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поступления</a:t>
            </a:r>
            <a:r>
              <a:rPr sz="2721" spc="-9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заявления, подпись</a:t>
            </a:r>
            <a:r>
              <a:rPr sz="2721" spc="-108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ответственного</a:t>
            </a:r>
            <a:r>
              <a:rPr sz="2721" spc="-57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лица,</a:t>
            </a:r>
            <a:r>
              <a:rPr sz="2721" spc="-96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принявшего</a:t>
            </a:r>
            <a:r>
              <a:rPr sz="2721" spc="-9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заявление,</a:t>
            </a:r>
            <a:r>
              <a:rPr sz="2721" spc="-9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002060"/>
                </a:solidFill>
                <a:latin typeface="Times New Roman"/>
                <a:cs typeface="Times New Roman"/>
              </a:rPr>
              <a:t>дата 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передачи</a:t>
            </a:r>
            <a:r>
              <a:rPr sz="2721" spc="-108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заявления</a:t>
            </a:r>
            <a:r>
              <a:rPr sz="2721" spc="-96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721" spc="-96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вышестоящий</a:t>
            </a:r>
            <a:r>
              <a:rPr sz="2721" spc="-79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орган</a:t>
            </a:r>
            <a:r>
              <a:rPr sz="2721" spc="-102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управления</a:t>
            </a:r>
            <a:endParaRPr sz="272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4401" marR="28801">
              <a:spcBef>
                <a:spcPts val="6"/>
              </a:spcBef>
            </a:pP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образования,</a:t>
            </a:r>
            <a:r>
              <a:rPr sz="2721" spc="-113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«Дата</a:t>
            </a:r>
            <a:r>
              <a:rPr sz="2721" spc="-119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отзыва</a:t>
            </a:r>
            <a:r>
              <a:rPr sz="2721" spc="-9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заявления»,</a:t>
            </a:r>
            <a:r>
              <a:rPr sz="2721" spc="-119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«Подпись</a:t>
            </a:r>
            <a:r>
              <a:rPr sz="2721" spc="-102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заявителя»</a:t>
            </a:r>
            <a:r>
              <a:rPr sz="2721" spc="-119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28" dirty="0">
                <a:solidFill>
                  <a:srgbClr val="002060"/>
                </a:solidFill>
                <a:latin typeface="Times New Roman"/>
                <a:cs typeface="Times New Roman"/>
              </a:rPr>
              <a:t>на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случай,</a:t>
            </a:r>
            <a:r>
              <a:rPr sz="2721" spc="-108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если</a:t>
            </a:r>
            <a:r>
              <a:rPr sz="2721" spc="-68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педагогический</a:t>
            </a:r>
            <a:r>
              <a:rPr sz="2721" spc="-68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работник</a:t>
            </a:r>
            <a:r>
              <a:rPr sz="2721" spc="-62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решит</a:t>
            </a:r>
            <a:r>
              <a:rPr sz="2721" spc="-57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002060"/>
                </a:solidFill>
                <a:latin typeface="Times New Roman"/>
                <a:cs typeface="Times New Roman"/>
              </a:rPr>
              <a:t>отозвать</a:t>
            </a:r>
            <a:r>
              <a:rPr sz="2721" spc="-34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002060"/>
                </a:solidFill>
                <a:latin typeface="Times New Roman"/>
                <a:cs typeface="Times New Roman"/>
              </a:rPr>
              <a:t>свое </a:t>
            </a:r>
            <a:r>
              <a:rPr sz="2721" dirty="0">
                <a:solidFill>
                  <a:srgbClr val="002060"/>
                </a:solidFill>
                <a:latin typeface="Times New Roman"/>
                <a:cs typeface="Times New Roman"/>
              </a:rPr>
              <a:t>аттестационное</a:t>
            </a:r>
            <a:r>
              <a:rPr sz="2721" spc="-8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заявление</a:t>
            </a:r>
            <a:r>
              <a:rPr sz="2721" spc="-11" dirty="0">
                <a:solidFill>
                  <a:srgbClr val="002060"/>
                </a:solidFill>
                <a:latin typeface="Times New Roman"/>
                <a:cs typeface="Times New Roman"/>
              </a:rPr>
              <a:t>.</a:t>
            </a:r>
            <a:endParaRPr sz="2721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60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4249" y="467157"/>
            <a:ext cx="7419751" cy="569265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14401">
              <a:spcBef>
                <a:spcPts val="119"/>
              </a:spcBef>
            </a:pPr>
            <a:r>
              <a:rPr lang="ru-RU" sz="3600" b="1" spc="-85" dirty="0" smtClean="0">
                <a:solidFill>
                  <a:srgbClr val="C00000"/>
                </a:solidFill>
                <a:latin typeface="Times New Roman"/>
                <a:cs typeface="Times New Roman"/>
              </a:rPr>
              <a:t>Подача</a:t>
            </a:r>
            <a:r>
              <a:rPr lang="ru-RU" sz="3600" b="1" spc="-34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spc="-1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заявлений</a:t>
            </a:r>
            <a:r>
              <a:rPr lang="ru-RU" sz="3600" b="1" spc="-51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lang="ru-RU" sz="3600" b="1" spc="-6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spc="-1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аттестацию</a:t>
            </a:r>
            <a:endParaRPr lang="ru-RU" sz="36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87060" y="1875461"/>
            <a:ext cx="8864016" cy="4841902"/>
            <a:chOff x="1520697" y="1150238"/>
            <a:chExt cx="7623302" cy="3993261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12663" y="3294887"/>
              <a:ext cx="3831336" cy="18486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08116" y="3489820"/>
              <a:ext cx="3456050" cy="148831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20697" y="1150238"/>
              <a:ext cx="6426835" cy="3186430"/>
            </a:xfrm>
            <a:custGeom>
              <a:avLst/>
              <a:gdLst/>
              <a:ahLst/>
              <a:cxnLst/>
              <a:rect l="l" t="t" r="r" b="b"/>
              <a:pathLst>
                <a:path w="6426834" h="3186429">
                  <a:moveTo>
                    <a:pt x="5585206" y="0"/>
                  </a:moveTo>
                  <a:lnTo>
                    <a:pt x="5630036" y="398272"/>
                  </a:lnTo>
                  <a:lnTo>
                    <a:pt x="5493711" y="418563"/>
                  </a:lnTo>
                  <a:lnTo>
                    <a:pt x="5358963" y="439515"/>
                  </a:lnTo>
                  <a:lnTo>
                    <a:pt x="5225793" y="461127"/>
                  </a:lnTo>
                  <a:lnTo>
                    <a:pt x="5094200" y="483400"/>
                  </a:lnTo>
                  <a:lnTo>
                    <a:pt x="4964184" y="506334"/>
                  </a:lnTo>
                  <a:lnTo>
                    <a:pt x="4835747" y="529929"/>
                  </a:lnTo>
                  <a:lnTo>
                    <a:pt x="4708886" y="554184"/>
                  </a:lnTo>
                  <a:lnTo>
                    <a:pt x="4583603" y="579099"/>
                  </a:lnTo>
                  <a:lnTo>
                    <a:pt x="4459898" y="604676"/>
                  </a:lnTo>
                  <a:lnTo>
                    <a:pt x="4337770" y="630913"/>
                  </a:lnTo>
                  <a:lnTo>
                    <a:pt x="4217220" y="657810"/>
                  </a:lnTo>
                  <a:lnTo>
                    <a:pt x="4098247" y="685368"/>
                  </a:lnTo>
                  <a:lnTo>
                    <a:pt x="3980851" y="713587"/>
                  </a:lnTo>
                  <a:lnTo>
                    <a:pt x="3922745" y="727944"/>
                  </a:lnTo>
                  <a:lnTo>
                    <a:pt x="3865033" y="742466"/>
                  </a:lnTo>
                  <a:lnTo>
                    <a:pt x="3807716" y="757154"/>
                  </a:lnTo>
                  <a:lnTo>
                    <a:pt x="3750793" y="772006"/>
                  </a:lnTo>
                  <a:lnTo>
                    <a:pt x="3694264" y="787024"/>
                  </a:lnTo>
                  <a:lnTo>
                    <a:pt x="3638130" y="802207"/>
                  </a:lnTo>
                  <a:lnTo>
                    <a:pt x="3582390" y="817555"/>
                  </a:lnTo>
                  <a:lnTo>
                    <a:pt x="3527045" y="833068"/>
                  </a:lnTo>
                  <a:lnTo>
                    <a:pt x="3472094" y="848746"/>
                  </a:lnTo>
                  <a:lnTo>
                    <a:pt x="3417537" y="864590"/>
                  </a:lnTo>
                  <a:lnTo>
                    <a:pt x="3363375" y="880598"/>
                  </a:lnTo>
                  <a:lnTo>
                    <a:pt x="3309607" y="896772"/>
                  </a:lnTo>
                  <a:lnTo>
                    <a:pt x="3256233" y="913111"/>
                  </a:lnTo>
                  <a:lnTo>
                    <a:pt x="3203254" y="929615"/>
                  </a:lnTo>
                  <a:lnTo>
                    <a:pt x="3150669" y="946284"/>
                  </a:lnTo>
                  <a:lnTo>
                    <a:pt x="3098478" y="963118"/>
                  </a:lnTo>
                  <a:lnTo>
                    <a:pt x="3046682" y="980118"/>
                  </a:lnTo>
                  <a:lnTo>
                    <a:pt x="2995280" y="997283"/>
                  </a:lnTo>
                  <a:lnTo>
                    <a:pt x="2944273" y="1014612"/>
                  </a:lnTo>
                  <a:lnTo>
                    <a:pt x="2893660" y="1032107"/>
                  </a:lnTo>
                  <a:lnTo>
                    <a:pt x="2843441" y="1049767"/>
                  </a:lnTo>
                  <a:lnTo>
                    <a:pt x="2793617" y="1067592"/>
                  </a:lnTo>
                  <a:lnTo>
                    <a:pt x="2744187" y="1085583"/>
                  </a:lnTo>
                  <a:lnTo>
                    <a:pt x="2695152" y="1103738"/>
                  </a:lnTo>
                  <a:lnTo>
                    <a:pt x="2646511" y="1122059"/>
                  </a:lnTo>
                  <a:lnTo>
                    <a:pt x="2598264" y="1140545"/>
                  </a:lnTo>
                  <a:lnTo>
                    <a:pt x="2550412" y="1159196"/>
                  </a:lnTo>
                  <a:lnTo>
                    <a:pt x="2502954" y="1178012"/>
                  </a:lnTo>
                  <a:lnTo>
                    <a:pt x="2455890" y="1196993"/>
                  </a:lnTo>
                  <a:lnTo>
                    <a:pt x="2409221" y="1216139"/>
                  </a:lnTo>
                  <a:lnTo>
                    <a:pt x="2362946" y="1235451"/>
                  </a:lnTo>
                  <a:lnTo>
                    <a:pt x="2317065" y="1254927"/>
                  </a:lnTo>
                  <a:lnTo>
                    <a:pt x="2271579" y="1274569"/>
                  </a:lnTo>
                  <a:lnTo>
                    <a:pt x="2226488" y="1294376"/>
                  </a:lnTo>
                  <a:lnTo>
                    <a:pt x="2181790" y="1314348"/>
                  </a:lnTo>
                  <a:lnTo>
                    <a:pt x="2137487" y="1334485"/>
                  </a:lnTo>
                  <a:lnTo>
                    <a:pt x="2093579" y="1354788"/>
                  </a:lnTo>
                  <a:lnTo>
                    <a:pt x="2050064" y="1375255"/>
                  </a:lnTo>
                  <a:lnTo>
                    <a:pt x="2006945" y="1395888"/>
                  </a:lnTo>
                  <a:lnTo>
                    <a:pt x="1964219" y="1416685"/>
                  </a:lnTo>
                  <a:lnTo>
                    <a:pt x="1921888" y="1437648"/>
                  </a:lnTo>
                  <a:lnTo>
                    <a:pt x="1879951" y="1458776"/>
                  </a:lnTo>
                  <a:lnTo>
                    <a:pt x="1838409" y="1480069"/>
                  </a:lnTo>
                  <a:lnTo>
                    <a:pt x="1797261" y="1501528"/>
                  </a:lnTo>
                  <a:lnTo>
                    <a:pt x="1756507" y="1523151"/>
                  </a:lnTo>
                  <a:lnTo>
                    <a:pt x="1716148" y="1544940"/>
                  </a:lnTo>
                  <a:lnTo>
                    <a:pt x="1676183" y="1566893"/>
                  </a:lnTo>
                  <a:lnTo>
                    <a:pt x="1636613" y="1589012"/>
                  </a:lnTo>
                  <a:lnTo>
                    <a:pt x="1597437" y="1611296"/>
                  </a:lnTo>
                  <a:lnTo>
                    <a:pt x="1558655" y="1633745"/>
                  </a:lnTo>
                  <a:lnTo>
                    <a:pt x="1520268" y="1656360"/>
                  </a:lnTo>
                  <a:lnTo>
                    <a:pt x="1482275" y="1679139"/>
                  </a:lnTo>
                  <a:lnTo>
                    <a:pt x="1444676" y="1702083"/>
                  </a:lnTo>
                  <a:lnTo>
                    <a:pt x="1407472" y="1725193"/>
                  </a:lnTo>
                  <a:lnTo>
                    <a:pt x="1370662" y="1748468"/>
                  </a:lnTo>
                  <a:lnTo>
                    <a:pt x="1334246" y="1771908"/>
                  </a:lnTo>
                  <a:lnTo>
                    <a:pt x="1298225" y="1795513"/>
                  </a:lnTo>
                  <a:lnTo>
                    <a:pt x="1262599" y="1819283"/>
                  </a:lnTo>
                  <a:lnTo>
                    <a:pt x="1227366" y="1843218"/>
                  </a:lnTo>
                  <a:lnTo>
                    <a:pt x="1192528" y="1867319"/>
                  </a:lnTo>
                  <a:lnTo>
                    <a:pt x="1158085" y="1891584"/>
                  </a:lnTo>
                  <a:lnTo>
                    <a:pt x="1124036" y="1916015"/>
                  </a:lnTo>
                  <a:lnTo>
                    <a:pt x="1090381" y="1940611"/>
                  </a:lnTo>
                  <a:lnTo>
                    <a:pt x="1057120" y="1965372"/>
                  </a:lnTo>
                  <a:lnTo>
                    <a:pt x="1024254" y="1990298"/>
                  </a:lnTo>
                  <a:lnTo>
                    <a:pt x="991782" y="2015389"/>
                  </a:lnTo>
                  <a:lnTo>
                    <a:pt x="959705" y="2040645"/>
                  </a:lnTo>
                  <a:lnTo>
                    <a:pt x="928022" y="2066067"/>
                  </a:lnTo>
                  <a:lnTo>
                    <a:pt x="896734" y="2091654"/>
                  </a:lnTo>
                  <a:lnTo>
                    <a:pt x="865839" y="2117405"/>
                  </a:lnTo>
                  <a:lnTo>
                    <a:pt x="835339" y="2143322"/>
                  </a:lnTo>
                  <a:lnTo>
                    <a:pt x="805234" y="2169404"/>
                  </a:lnTo>
                  <a:lnTo>
                    <a:pt x="775523" y="2195651"/>
                  </a:lnTo>
                  <a:lnTo>
                    <a:pt x="746206" y="2222064"/>
                  </a:lnTo>
                  <a:lnTo>
                    <a:pt x="717284" y="2248641"/>
                  </a:lnTo>
                  <a:lnTo>
                    <a:pt x="688756" y="2275383"/>
                  </a:lnTo>
                  <a:lnTo>
                    <a:pt x="660622" y="2302291"/>
                  </a:lnTo>
                  <a:lnTo>
                    <a:pt x="632883" y="2329364"/>
                  </a:lnTo>
                  <a:lnTo>
                    <a:pt x="605538" y="2356602"/>
                  </a:lnTo>
                  <a:lnTo>
                    <a:pt x="578588" y="2384005"/>
                  </a:lnTo>
                  <a:lnTo>
                    <a:pt x="552032" y="2411573"/>
                  </a:lnTo>
                  <a:lnTo>
                    <a:pt x="525870" y="2439306"/>
                  </a:lnTo>
                  <a:lnTo>
                    <a:pt x="474730" y="2495268"/>
                  </a:lnTo>
                  <a:lnTo>
                    <a:pt x="425167" y="2551891"/>
                  </a:lnTo>
                  <a:lnTo>
                    <a:pt x="377182" y="2609173"/>
                  </a:lnTo>
                  <a:lnTo>
                    <a:pt x="330774" y="2667117"/>
                  </a:lnTo>
                  <a:lnTo>
                    <a:pt x="285944" y="2725721"/>
                  </a:lnTo>
                  <a:lnTo>
                    <a:pt x="242691" y="2784985"/>
                  </a:lnTo>
                  <a:lnTo>
                    <a:pt x="201016" y="2844910"/>
                  </a:lnTo>
                  <a:lnTo>
                    <a:pt x="160918" y="2905495"/>
                  </a:lnTo>
                  <a:lnTo>
                    <a:pt x="122398" y="2966741"/>
                  </a:lnTo>
                  <a:lnTo>
                    <a:pt x="85455" y="3028647"/>
                  </a:lnTo>
                  <a:lnTo>
                    <a:pt x="50090" y="3091214"/>
                  </a:lnTo>
                  <a:lnTo>
                    <a:pt x="16302" y="3154441"/>
                  </a:lnTo>
                  <a:lnTo>
                    <a:pt x="0" y="3186303"/>
                  </a:lnTo>
                  <a:lnTo>
                    <a:pt x="25867" y="3158781"/>
                  </a:lnTo>
                  <a:lnTo>
                    <a:pt x="52055" y="3131447"/>
                  </a:lnTo>
                  <a:lnTo>
                    <a:pt x="105393" y="3077338"/>
                  </a:lnTo>
                  <a:lnTo>
                    <a:pt x="132544" y="3050565"/>
                  </a:lnTo>
                  <a:lnTo>
                    <a:pt x="160015" y="3023978"/>
                  </a:lnTo>
                  <a:lnTo>
                    <a:pt x="187807" y="2997578"/>
                  </a:lnTo>
                  <a:lnTo>
                    <a:pt x="215920" y="2971365"/>
                  </a:lnTo>
                  <a:lnTo>
                    <a:pt x="244353" y="2945339"/>
                  </a:lnTo>
                  <a:lnTo>
                    <a:pt x="273108" y="2919500"/>
                  </a:lnTo>
                  <a:lnTo>
                    <a:pt x="302183" y="2893848"/>
                  </a:lnTo>
                  <a:lnTo>
                    <a:pt x="331579" y="2868383"/>
                  </a:lnTo>
                  <a:lnTo>
                    <a:pt x="361296" y="2843104"/>
                  </a:lnTo>
                  <a:lnTo>
                    <a:pt x="391334" y="2818013"/>
                  </a:lnTo>
                  <a:lnTo>
                    <a:pt x="421692" y="2793109"/>
                  </a:lnTo>
                  <a:lnTo>
                    <a:pt x="452371" y="2768391"/>
                  </a:lnTo>
                  <a:lnTo>
                    <a:pt x="483371" y="2743861"/>
                  </a:lnTo>
                  <a:lnTo>
                    <a:pt x="514692" y="2719517"/>
                  </a:lnTo>
                  <a:lnTo>
                    <a:pt x="546334" y="2695360"/>
                  </a:lnTo>
                  <a:lnTo>
                    <a:pt x="578296" y="2671390"/>
                  </a:lnTo>
                  <a:lnTo>
                    <a:pt x="610580" y="2647608"/>
                  </a:lnTo>
                  <a:lnTo>
                    <a:pt x="643184" y="2624012"/>
                  </a:lnTo>
                  <a:lnTo>
                    <a:pt x="676109" y="2600603"/>
                  </a:lnTo>
                  <a:lnTo>
                    <a:pt x="709354" y="2577381"/>
                  </a:lnTo>
                  <a:lnTo>
                    <a:pt x="742921" y="2554345"/>
                  </a:lnTo>
                  <a:lnTo>
                    <a:pt x="776808" y="2531497"/>
                  </a:lnTo>
                  <a:lnTo>
                    <a:pt x="811017" y="2508836"/>
                  </a:lnTo>
                  <a:lnTo>
                    <a:pt x="845546" y="2486362"/>
                  </a:lnTo>
                  <a:lnTo>
                    <a:pt x="880395" y="2464074"/>
                  </a:lnTo>
                  <a:lnTo>
                    <a:pt x="915566" y="2441974"/>
                  </a:lnTo>
                  <a:lnTo>
                    <a:pt x="951058" y="2420060"/>
                  </a:lnTo>
                  <a:lnTo>
                    <a:pt x="986870" y="2398333"/>
                  </a:lnTo>
                  <a:lnTo>
                    <a:pt x="1023003" y="2376794"/>
                  </a:lnTo>
                  <a:lnTo>
                    <a:pt x="1059457" y="2355441"/>
                  </a:lnTo>
                  <a:lnTo>
                    <a:pt x="1096232" y="2334275"/>
                  </a:lnTo>
                  <a:lnTo>
                    <a:pt x="1133327" y="2313296"/>
                  </a:lnTo>
                  <a:lnTo>
                    <a:pt x="1170744" y="2292504"/>
                  </a:lnTo>
                  <a:lnTo>
                    <a:pt x="1208481" y="2271899"/>
                  </a:lnTo>
                  <a:lnTo>
                    <a:pt x="1246539" y="2251481"/>
                  </a:lnTo>
                  <a:lnTo>
                    <a:pt x="1284918" y="2231249"/>
                  </a:lnTo>
                  <a:lnTo>
                    <a:pt x="1323618" y="2211205"/>
                  </a:lnTo>
                  <a:lnTo>
                    <a:pt x="1362638" y="2191348"/>
                  </a:lnTo>
                  <a:lnTo>
                    <a:pt x="1401979" y="2171677"/>
                  </a:lnTo>
                  <a:lnTo>
                    <a:pt x="1441642" y="2152194"/>
                  </a:lnTo>
                  <a:lnTo>
                    <a:pt x="1481625" y="2132897"/>
                  </a:lnTo>
                  <a:lnTo>
                    <a:pt x="1521928" y="2113788"/>
                  </a:lnTo>
                  <a:lnTo>
                    <a:pt x="1562553" y="2094865"/>
                  </a:lnTo>
                  <a:lnTo>
                    <a:pt x="1603499" y="2076129"/>
                  </a:lnTo>
                  <a:lnTo>
                    <a:pt x="1644765" y="2057580"/>
                  </a:lnTo>
                  <a:lnTo>
                    <a:pt x="1686352" y="2039218"/>
                  </a:lnTo>
                  <a:lnTo>
                    <a:pt x="1728260" y="2021043"/>
                  </a:lnTo>
                  <a:lnTo>
                    <a:pt x="1770489" y="2003055"/>
                  </a:lnTo>
                  <a:lnTo>
                    <a:pt x="1813039" y="1985254"/>
                  </a:lnTo>
                  <a:lnTo>
                    <a:pt x="1855909" y="1967640"/>
                  </a:lnTo>
                  <a:lnTo>
                    <a:pt x="1899101" y="1950212"/>
                  </a:lnTo>
                  <a:lnTo>
                    <a:pt x="1942613" y="1932972"/>
                  </a:lnTo>
                  <a:lnTo>
                    <a:pt x="1986446" y="1915918"/>
                  </a:lnTo>
                  <a:lnTo>
                    <a:pt x="2030600" y="1899052"/>
                  </a:lnTo>
                  <a:lnTo>
                    <a:pt x="2075075" y="1882372"/>
                  </a:lnTo>
                  <a:lnTo>
                    <a:pt x="2119870" y="1865880"/>
                  </a:lnTo>
                  <a:lnTo>
                    <a:pt x="2164987" y="1849574"/>
                  </a:lnTo>
                  <a:lnTo>
                    <a:pt x="2210424" y="1833455"/>
                  </a:lnTo>
                  <a:lnTo>
                    <a:pt x="2256182" y="1817523"/>
                  </a:lnTo>
                  <a:lnTo>
                    <a:pt x="2302261" y="1801778"/>
                  </a:lnTo>
                  <a:lnTo>
                    <a:pt x="2348661" y="1786220"/>
                  </a:lnTo>
                  <a:lnTo>
                    <a:pt x="2395381" y="1770849"/>
                  </a:lnTo>
                  <a:lnTo>
                    <a:pt x="2442423" y="1755665"/>
                  </a:lnTo>
                  <a:lnTo>
                    <a:pt x="2489785" y="1740668"/>
                  </a:lnTo>
                  <a:lnTo>
                    <a:pt x="2537468" y="1725857"/>
                  </a:lnTo>
                  <a:lnTo>
                    <a:pt x="2585472" y="1711234"/>
                  </a:lnTo>
                  <a:lnTo>
                    <a:pt x="2633797" y="1696797"/>
                  </a:lnTo>
                  <a:lnTo>
                    <a:pt x="2682443" y="1682548"/>
                  </a:lnTo>
                  <a:lnTo>
                    <a:pt x="2731410" y="1668485"/>
                  </a:lnTo>
                  <a:lnTo>
                    <a:pt x="2780697" y="1654610"/>
                  </a:lnTo>
                  <a:lnTo>
                    <a:pt x="2830305" y="1640921"/>
                  </a:lnTo>
                  <a:lnTo>
                    <a:pt x="2880234" y="1627419"/>
                  </a:lnTo>
                  <a:lnTo>
                    <a:pt x="2930484" y="1614104"/>
                  </a:lnTo>
                  <a:lnTo>
                    <a:pt x="2981055" y="1600976"/>
                  </a:lnTo>
                  <a:lnTo>
                    <a:pt x="3031947" y="1588035"/>
                  </a:lnTo>
                  <a:lnTo>
                    <a:pt x="3083160" y="1575281"/>
                  </a:lnTo>
                  <a:lnTo>
                    <a:pt x="3134693" y="1562714"/>
                  </a:lnTo>
                  <a:lnTo>
                    <a:pt x="3186547" y="1550333"/>
                  </a:lnTo>
                  <a:lnTo>
                    <a:pt x="3238722" y="1538140"/>
                  </a:lnTo>
                  <a:lnTo>
                    <a:pt x="3344035" y="1514314"/>
                  </a:lnTo>
                  <a:lnTo>
                    <a:pt x="3450632" y="1491236"/>
                  </a:lnTo>
                  <a:lnTo>
                    <a:pt x="3558511" y="1468906"/>
                  </a:lnTo>
                  <a:lnTo>
                    <a:pt x="3667675" y="1447323"/>
                  </a:lnTo>
                  <a:lnTo>
                    <a:pt x="3778121" y="1426488"/>
                  </a:lnTo>
                  <a:lnTo>
                    <a:pt x="3889852" y="1406400"/>
                  </a:lnTo>
                  <a:lnTo>
                    <a:pt x="4002865" y="1387061"/>
                  </a:lnTo>
                  <a:lnTo>
                    <a:pt x="4117162" y="1368469"/>
                  </a:lnTo>
                  <a:lnTo>
                    <a:pt x="4232743" y="1350625"/>
                  </a:lnTo>
                  <a:lnTo>
                    <a:pt x="4349607" y="1333528"/>
                  </a:lnTo>
                  <a:lnTo>
                    <a:pt x="4467755" y="1317179"/>
                  </a:lnTo>
                  <a:lnTo>
                    <a:pt x="4587186" y="1301578"/>
                  </a:lnTo>
                  <a:lnTo>
                    <a:pt x="4707901" y="1286725"/>
                  </a:lnTo>
                  <a:lnTo>
                    <a:pt x="4829899" y="1272619"/>
                  </a:lnTo>
                  <a:lnTo>
                    <a:pt x="4953181" y="1259261"/>
                  </a:lnTo>
                  <a:lnTo>
                    <a:pt x="5077746" y="1246651"/>
                  </a:lnTo>
                  <a:lnTo>
                    <a:pt x="5203595" y="1234788"/>
                  </a:lnTo>
                  <a:lnTo>
                    <a:pt x="5330727" y="1223674"/>
                  </a:lnTo>
                  <a:lnTo>
                    <a:pt x="5459143" y="1213307"/>
                  </a:lnTo>
                  <a:lnTo>
                    <a:pt x="5588842" y="1203687"/>
                  </a:lnTo>
                  <a:lnTo>
                    <a:pt x="5719826" y="1194816"/>
                  </a:lnTo>
                  <a:lnTo>
                    <a:pt x="5764657" y="1593088"/>
                  </a:lnTo>
                  <a:lnTo>
                    <a:pt x="6426708" y="637159"/>
                  </a:lnTo>
                  <a:lnTo>
                    <a:pt x="5585206" y="0"/>
                  </a:lnTo>
                  <a:close/>
                </a:path>
              </a:pathLst>
            </a:custGeom>
            <a:solidFill>
              <a:srgbClr val="D7EDCE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09804" y="3353622"/>
              <a:ext cx="133095" cy="13309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929381" y="4627796"/>
            <a:ext cx="1123916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b="1" spc="-11" dirty="0">
                <a:solidFill>
                  <a:srgbClr val="C00000"/>
                </a:solidFill>
                <a:latin typeface="Tahoma"/>
                <a:cs typeface="Tahoma"/>
              </a:rPr>
              <a:t>Педагог</a:t>
            </a:r>
            <a:endParaRPr sz="2041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595058" y="3142858"/>
            <a:ext cx="1524234" cy="869037"/>
            <a:chOff x="3453574" y="2191829"/>
            <a:chExt cx="1344295" cy="76644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53574" y="2737929"/>
              <a:ext cx="219837" cy="21983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519422" y="2199767"/>
              <a:ext cx="270510" cy="270510"/>
            </a:xfrm>
            <a:custGeom>
              <a:avLst/>
              <a:gdLst/>
              <a:ahLst/>
              <a:cxnLst/>
              <a:rect l="l" t="t" r="r" b="b"/>
              <a:pathLst>
                <a:path w="270510" h="270510">
                  <a:moveTo>
                    <a:pt x="135127" y="0"/>
                  </a:moveTo>
                  <a:lnTo>
                    <a:pt x="92399" y="6884"/>
                  </a:lnTo>
                  <a:lnTo>
                    <a:pt x="55302" y="26058"/>
                  </a:lnTo>
                  <a:lnTo>
                    <a:pt x="26058" y="55302"/>
                  </a:lnTo>
                  <a:lnTo>
                    <a:pt x="6884" y="92399"/>
                  </a:lnTo>
                  <a:lnTo>
                    <a:pt x="0" y="135127"/>
                  </a:lnTo>
                  <a:lnTo>
                    <a:pt x="6884" y="177794"/>
                  </a:lnTo>
                  <a:lnTo>
                    <a:pt x="26058" y="214853"/>
                  </a:lnTo>
                  <a:lnTo>
                    <a:pt x="55302" y="244078"/>
                  </a:lnTo>
                  <a:lnTo>
                    <a:pt x="92399" y="263245"/>
                  </a:lnTo>
                  <a:lnTo>
                    <a:pt x="135127" y="270128"/>
                  </a:lnTo>
                  <a:lnTo>
                    <a:pt x="177808" y="263245"/>
                  </a:lnTo>
                  <a:lnTo>
                    <a:pt x="214898" y="244078"/>
                  </a:lnTo>
                  <a:lnTo>
                    <a:pt x="244161" y="214853"/>
                  </a:lnTo>
                  <a:lnTo>
                    <a:pt x="263359" y="177794"/>
                  </a:lnTo>
                  <a:lnTo>
                    <a:pt x="270255" y="135127"/>
                  </a:lnTo>
                  <a:lnTo>
                    <a:pt x="263359" y="92399"/>
                  </a:lnTo>
                  <a:lnTo>
                    <a:pt x="244161" y="55302"/>
                  </a:lnTo>
                  <a:lnTo>
                    <a:pt x="214898" y="26058"/>
                  </a:lnTo>
                  <a:lnTo>
                    <a:pt x="177808" y="6884"/>
                  </a:lnTo>
                  <a:lnTo>
                    <a:pt x="135127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5" name="object 15"/>
            <p:cNvSpPr/>
            <p:nvPr/>
          </p:nvSpPr>
          <p:spPr>
            <a:xfrm>
              <a:off x="4519422" y="2199767"/>
              <a:ext cx="270510" cy="270510"/>
            </a:xfrm>
            <a:custGeom>
              <a:avLst/>
              <a:gdLst/>
              <a:ahLst/>
              <a:cxnLst/>
              <a:rect l="l" t="t" r="r" b="b"/>
              <a:pathLst>
                <a:path w="270510" h="270510">
                  <a:moveTo>
                    <a:pt x="0" y="135127"/>
                  </a:moveTo>
                  <a:lnTo>
                    <a:pt x="6884" y="92399"/>
                  </a:lnTo>
                  <a:lnTo>
                    <a:pt x="26058" y="55302"/>
                  </a:lnTo>
                  <a:lnTo>
                    <a:pt x="55302" y="26058"/>
                  </a:lnTo>
                  <a:lnTo>
                    <a:pt x="92399" y="6884"/>
                  </a:lnTo>
                  <a:lnTo>
                    <a:pt x="135127" y="0"/>
                  </a:lnTo>
                  <a:lnTo>
                    <a:pt x="177808" y="6884"/>
                  </a:lnTo>
                  <a:lnTo>
                    <a:pt x="214898" y="26058"/>
                  </a:lnTo>
                  <a:lnTo>
                    <a:pt x="244161" y="55302"/>
                  </a:lnTo>
                  <a:lnTo>
                    <a:pt x="263359" y="92399"/>
                  </a:lnTo>
                  <a:lnTo>
                    <a:pt x="270255" y="135127"/>
                  </a:lnTo>
                  <a:lnTo>
                    <a:pt x="263359" y="177794"/>
                  </a:lnTo>
                  <a:lnTo>
                    <a:pt x="244161" y="214853"/>
                  </a:lnTo>
                  <a:lnTo>
                    <a:pt x="214898" y="244078"/>
                  </a:lnTo>
                  <a:lnTo>
                    <a:pt x="177808" y="263245"/>
                  </a:lnTo>
                  <a:lnTo>
                    <a:pt x="135127" y="270128"/>
                  </a:lnTo>
                  <a:lnTo>
                    <a:pt x="92399" y="263245"/>
                  </a:lnTo>
                  <a:lnTo>
                    <a:pt x="55302" y="244078"/>
                  </a:lnTo>
                  <a:lnTo>
                    <a:pt x="26058" y="214853"/>
                  </a:lnTo>
                  <a:lnTo>
                    <a:pt x="6884" y="177794"/>
                  </a:lnTo>
                  <a:lnTo>
                    <a:pt x="0" y="135127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388459" y="3257399"/>
            <a:ext cx="3174469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b="1" spc="-11" dirty="0">
                <a:solidFill>
                  <a:srgbClr val="C00000"/>
                </a:solidFill>
                <a:latin typeface="Tahoma"/>
                <a:cs typeface="Tahoma"/>
              </a:rPr>
              <a:t>Муниципальный</a:t>
            </a:r>
            <a:r>
              <a:rPr sz="2041" b="1" spc="-96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ahoma"/>
                <a:cs typeface="Tahoma"/>
              </a:rPr>
              <a:t>район</a:t>
            </a:r>
            <a:endParaRPr sz="2041" dirty="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226398" y="2579907"/>
            <a:ext cx="479517" cy="370799"/>
            <a:chOff x="6373304" y="1822894"/>
            <a:chExt cx="422909" cy="327025"/>
          </a:xfrm>
        </p:grpSpPr>
        <p:sp>
          <p:nvSpPr>
            <p:cNvPr id="18" name="object 18"/>
            <p:cNvSpPr/>
            <p:nvPr/>
          </p:nvSpPr>
          <p:spPr>
            <a:xfrm>
              <a:off x="6381241" y="1830832"/>
              <a:ext cx="407034" cy="311150"/>
            </a:xfrm>
            <a:custGeom>
              <a:avLst/>
              <a:gdLst/>
              <a:ahLst/>
              <a:cxnLst/>
              <a:rect l="l" t="t" r="r" b="b"/>
              <a:pathLst>
                <a:path w="407034" h="311150">
                  <a:moveTo>
                    <a:pt x="203327" y="0"/>
                  </a:moveTo>
                  <a:lnTo>
                    <a:pt x="149283" y="5562"/>
                  </a:lnTo>
                  <a:lnTo>
                    <a:pt x="100715" y="21256"/>
                  </a:lnTo>
                  <a:lnTo>
                    <a:pt x="59562" y="45593"/>
                  </a:lnTo>
                  <a:lnTo>
                    <a:pt x="27765" y="77084"/>
                  </a:lnTo>
                  <a:lnTo>
                    <a:pt x="7264" y="114241"/>
                  </a:lnTo>
                  <a:lnTo>
                    <a:pt x="0" y="155574"/>
                  </a:lnTo>
                  <a:lnTo>
                    <a:pt x="7264" y="196908"/>
                  </a:lnTo>
                  <a:lnTo>
                    <a:pt x="27765" y="234065"/>
                  </a:lnTo>
                  <a:lnTo>
                    <a:pt x="59562" y="265556"/>
                  </a:lnTo>
                  <a:lnTo>
                    <a:pt x="100715" y="289893"/>
                  </a:lnTo>
                  <a:lnTo>
                    <a:pt x="149283" y="305587"/>
                  </a:lnTo>
                  <a:lnTo>
                    <a:pt x="203327" y="311149"/>
                  </a:lnTo>
                  <a:lnTo>
                    <a:pt x="257370" y="305587"/>
                  </a:lnTo>
                  <a:lnTo>
                    <a:pt x="305938" y="289893"/>
                  </a:lnTo>
                  <a:lnTo>
                    <a:pt x="347090" y="265556"/>
                  </a:lnTo>
                  <a:lnTo>
                    <a:pt x="378888" y="234065"/>
                  </a:lnTo>
                  <a:lnTo>
                    <a:pt x="399389" y="196908"/>
                  </a:lnTo>
                  <a:lnTo>
                    <a:pt x="406654" y="155574"/>
                  </a:lnTo>
                  <a:lnTo>
                    <a:pt x="399389" y="114241"/>
                  </a:lnTo>
                  <a:lnTo>
                    <a:pt x="378888" y="77084"/>
                  </a:lnTo>
                  <a:lnTo>
                    <a:pt x="347090" y="45592"/>
                  </a:lnTo>
                  <a:lnTo>
                    <a:pt x="305938" y="21256"/>
                  </a:lnTo>
                  <a:lnTo>
                    <a:pt x="257370" y="5562"/>
                  </a:lnTo>
                  <a:lnTo>
                    <a:pt x="203327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19" name="object 19"/>
            <p:cNvSpPr/>
            <p:nvPr/>
          </p:nvSpPr>
          <p:spPr>
            <a:xfrm>
              <a:off x="6381241" y="1830832"/>
              <a:ext cx="407034" cy="311150"/>
            </a:xfrm>
            <a:custGeom>
              <a:avLst/>
              <a:gdLst/>
              <a:ahLst/>
              <a:cxnLst/>
              <a:rect l="l" t="t" r="r" b="b"/>
              <a:pathLst>
                <a:path w="407034" h="311150">
                  <a:moveTo>
                    <a:pt x="0" y="155574"/>
                  </a:moveTo>
                  <a:lnTo>
                    <a:pt x="7264" y="114241"/>
                  </a:lnTo>
                  <a:lnTo>
                    <a:pt x="27765" y="77084"/>
                  </a:lnTo>
                  <a:lnTo>
                    <a:pt x="59562" y="45593"/>
                  </a:lnTo>
                  <a:lnTo>
                    <a:pt x="100715" y="21256"/>
                  </a:lnTo>
                  <a:lnTo>
                    <a:pt x="149283" y="5562"/>
                  </a:lnTo>
                  <a:lnTo>
                    <a:pt x="203327" y="0"/>
                  </a:lnTo>
                  <a:lnTo>
                    <a:pt x="257370" y="5562"/>
                  </a:lnTo>
                  <a:lnTo>
                    <a:pt x="305938" y="21256"/>
                  </a:lnTo>
                  <a:lnTo>
                    <a:pt x="347090" y="45592"/>
                  </a:lnTo>
                  <a:lnTo>
                    <a:pt x="378888" y="77084"/>
                  </a:lnTo>
                  <a:lnTo>
                    <a:pt x="399389" y="114241"/>
                  </a:lnTo>
                  <a:lnTo>
                    <a:pt x="406654" y="155574"/>
                  </a:lnTo>
                  <a:lnTo>
                    <a:pt x="399389" y="196908"/>
                  </a:lnTo>
                  <a:lnTo>
                    <a:pt x="378888" y="234065"/>
                  </a:lnTo>
                  <a:lnTo>
                    <a:pt x="347090" y="265556"/>
                  </a:lnTo>
                  <a:lnTo>
                    <a:pt x="305938" y="289893"/>
                  </a:lnTo>
                  <a:lnTo>
                    <a:pt x="257370" y="305587"/>
                  </a:lnTo>
                  <a:lnTo>
                    <a:pt x="203327" y="311149"/>
                  </a:lnTo>
                  <a:lnTo>
                    <a:pt x="149283" y="305587"/>
                  </a:lnTo>
                  <a:lnTo>
                    <a:pt x="100715" y="289893"/>
                  </a:lnTo>
                  <a:lnTo>
                    <a:pt x="59562" y="265556"/>
                  </a:lnTo>
                  <a:lnTo>
                    <a:pt x="27765" y="234065"/>
                  </a:lnTo>
                  <a:lnTo>
                    <a:pt x="7264" y="196908"/>
                  </a:lnTo>
                  <a:lnTo>
                    <a:pt x="0" y="155574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87060" y="1301539"/>
            <a:ext cx="8181330" cy="1475283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algn="ctr">
              <a:spcBef>
                <a:spcPts val="119"/>
              </a:spcBef>
            </a:pPr>
            <a:r>
              <a:rPr sz="2268" b="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268" b="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006FC0"/>
                </a:solidFill>
                <a:latin typeface="Times New Roman"/>
                <a:cs typeface="Times New Roman"/>
              </a:rPr>
              <a:t>ЛК</a:t>
            </a:r>
            <a:r>
              <a:rPr sz="2268" b="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ПЕДАГОГА</a:t>
            </a:r>
            <a:r>
              <a:rPr sz="2268" b="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268" b="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006FC0"/>
                </a:solidFill>
                <a:latin typeface="Times New Roman"/>
                <a:cs typeface="Times New Roman"/>
              </a:rPr>
              <a:t>ИС</a:t>
            </a:r>
            <a:r>
              <a:rPr sz="2268" b="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006FC0"/>
                </a:solidFill>
                <a:latin typeface="Times New Roman"/>
                <a:cs typeface="Times New Roman"/>
              </a:rPr>
              <a:t>«ЭЛЕКТРОННОЕ</a:t>
            </a:r>
            <a:r>
              <a:rPr sz="2268" b="1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ОБРАЗОВАНИЕ</a:t>
            </a:r>
            <a:r>
              <a:rPr sz="2268" b="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РТ»</a:t>
            </a:r>
            <a:endParaRPr sz="2268" dirty="0">
              <a:latin typeface="Times New Roman"/>
              <a:cs typeface="Times New Roman"/>
            </a:endParaRPr>
          </a:p>
          <a:p>
            <a:pPr marR="64082" algn="ctr"/>
            <a:r>
              <a:rPr sz="2268" b="1" i="1" dirty="0">
                <a:solidFill>
                  <a:srgbClr val="006FC0"/>
                </a:solidFill>
                <a:latin typeface="Times New Roman"/>
                <a:cs typeface="Times New Roman"/>
              </a:rPr>
              <a:t>–</a:t>
            </a:r>
            <a:r>
              <a:rPr sz="2268" b="1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РАЗДЕЛ</a:t>
            </a:r>
            <a:r>
              <a:rPr sz="2268" b="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«ПЕДАГОГИЧЕСКАЯ</a:t>
            </a:r>
            <a:r>
              <a:rPr sz="2268" b="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АТТЕСТАЦИЯ»</a:t>
            </a:r>
            <a:endParaRPr sz="2268" dirty="0">
              <a:latin typeface="Times New Roman"/>
              <a:cs typeface="Times New Roman"/>
            </a:endParaRPr>
          </a:p>
          <a:p>
            <a:pPr marL="5077627">
              <a:spcBef>
                <a:spcPts val="255"/>
              </a:spcBef>
            </a:pPr>
            <a:r>
              <a:rPr sz="2721" b="1" dirty="0">
                <a:solidFill>
                  <a:srgbClr val="C00000"/>
                </a:solidFill>
                <a:latin typeface="Trebuchet MS"/>
                <a:cs typeface="Trebuchet MS"/>
              </a:rPr>
              <a:t>МО</a:t>
            </a:r>
            <a:r>
              <a:rPr sz="2721" b="1" spc="-23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rebuchet MS"/>
                <a:cs typeface="Trebuchet MS"/>
              </a:rPr>
              <a:t>и</a:t>
            </a:r>
            <a:r>
              <a:rPr sz="2721" b="1" spc="-11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rebuchet MS"/>
                <a:cs typeface="Trebuchet MS"/>
              </a:rPr>
              <a:t>н </a:t>
            </a:r>
            <a:r>
              <a:rPr sz="2721" b="1" spc="-28" dirty="0">
                <a:solidFill>
                  <a:srgbClr val="C00000"/>
                </a:solidFill>
                <a:latin typeface="Trebuchet MS"/>
                <a:cs typeface="Trebuchet MS"/>
              </a:rPr>
              <a:t>РТ</a:t>
            </a:r>
            <a:endParaRPr sz="2721" dirty="0">
              <a:latin typeface="Trebuchet MS"/>
              <a:cs typeface="Trebuchet MS"/>
            </a:endParaRPr>
          </a:p>
          <a:p>
            <a:pPr marR="415455" algn="r">
              <a:spcBef>
                <a:spcPts val="198"/>
              </a:spcBef>
            </a:pPr>
            <a:r>
              <a:rPr sz="1814" b="1" spc="-28" dirty="0">
                <a:solidFill>
                  <a:srgbClr val="C00000"/>
                </a:solidFill>
                <a:latin typeface="Tahoma"/>
                <a:cs typeface="Tahoma"/>
              </a:rPr>
              <a:t>МОиН</a:t>
            </a:r>
            <a:r>
              <a:rPr sz="1814" b="1" spc="-153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14" b="1" spc="-40" dirty="0">
                <a:solidFill>
                  <a:srgbClr val="C00000"/>
                </a:solidFill>
                <a:latin typeface="Tahoma"/>
                <a:cs typeface="Tahoma"/>
              </a:rPr>
              <a:t>РТ</a:t>
            </a:r>
            <a:endParaRPr sz="1814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85344" y="4139493"/>
            <a:ext cx="2406231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335532" marR="5760" indent="-321852">
              <a:spcBef>
                <a:spcPts val="113"/>
              </a:spcBef>
            </a:pPr>
            <a:r>
              <a:rPr sz="2041" b="1" spc="-11" dirty="0">
                <a:solidFill>
                  <a:srgbClr val="C00000"/>
                </a:solidFill>
                <a:latin typeface="Tahoma"/>
                <a:cs typeface="Tahoma"/>
              </a:rPr>
              <a:t>Образовательная организация</a:t>
            </a:r>
            <a:endParaRPr sz="2041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0860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64457" y="703896"/>
            <a:ext cx="7885411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sz="2041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Льготы</a:t>
            </a:r>
            <a:r>
              <a:rPr sz="2041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041" b="1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установлению</a:t>
            </a:r>
            <a:r>
              <a:rPr sz="2041" b="1" spc="-6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  <a:r>
              <a:rPr sz="2041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оплаты</a:t>
            </a:r>
            <a:r>
              <a:rPr sz="2041" b="1" spc="-5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</a:t>
            </a:r>
            <a:r>
              <a:rPr sz="2041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</a:t>
            </a:r>
            <a:endParaRPr sz="2041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163"/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sz="2041" b="1" spc="-8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взаимосвязи</a:t>
            </a:r>
            <a:r>
              <a:rPr sz="2041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41" b="1" spc="-6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имеющейся</a:t>
            </a:r>
            <a:r>
              <a:rPr sz="2041" b="1" spc="-6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</a:t>
            </a:r>
            <a:r>
              <a:rPr sz="2041" b="1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категорией</a:t>
            </a:r>
            <a:endParaRPr sz="2041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9866" y="1435471"/>
            <a:ext cx="4247985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2630257" algn="l"/>
              </a:tabLst>
            </a:pPr>
            <a:r>
              <a:rPr sz="204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категории</a:t>
            </a:r>
            <a:r>
              <a:rPr sz="2041" b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учитываются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12282" y="1435470"/>
            <a:ext cx="169199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b="1" spc="-57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3605" y="1435471"/>
            <a:ext cx="1615674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b="1" spc="-28" dirty="0">
                <a:solidFill>
                  <a:srgbClr val="006FC0"/>
                </a:solidFill>
                <a:latin typeface="Times New Roman"/>
                <a:cs typeface="Times New Roman"/>
              </a:rPr>
              <a:t>Кв.</a:t>
            </a:r>
            <a:endParaRPr sz="2041">
              <a:latin typeface="Times New Roman"/>
              <a:cs typeface="Times New Roman"/>
            </a:endParaRPr>
          </a:p>
          <a:p>
            <a:pPr marL="14401">
              <a:tabLst>
                <a:tab pos="285130" algn="l"/>
                <a:tab pos="869072" algn="l"/>
              </a:tabLst>
            </a:pPr>
            <a:r>
              <a:rPr sz="2041" spc="-57" dirty="0">
                <a:solidFill>
                  <a:srgbClr val="006FC0"/>
                </a:solidFill>
                <a:latin typeface="Trebuchet MS"/>
                <a:cs typeface="Trebuchet MS"/>
              </a:rPr>
              <a:t>-</a:t>
            </a:r>
            <a:r>
              <a:rPr sz="2041" dirty="0">
                <a:solidFill>
                  <a:srgbClr val="006FC0"/>
                </a:solidFill>
                <a:latin typeface="Trebuchet MS"/>
                <a:cs typeface="Trebuchet MS"/>
              </a:rPr>
              <a:t>	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при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работе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36504" y="1435471"/>
            <a:ext cx="8221650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R="5760" algn="r">
              <a:spcBef>
                <a:spcPts val="113"/>
              </a:spcBef>
              <a:tabLst>
                <a:tab pos="2040554" algn="l"/>
              </a:tabLst>
            </a:pPr>
            <a:r>
              <a:rPr sz="204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следующих</a:t>
            </a:r>
            <a:r>
              <a:rPr sz="2041" b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случаях:</a:t>
            </a:r>
            <a:endParaRPr sz="2041">
              <a:latin typeface="Times New Roman"/>
              <a:cs typeface="Times New Roman"/>
            </a:endParaRPr>
          </a:p>
          <a:p>
            <a:pPr marR="5760" algn="r">
              <a:tabLst>
                <a:tab pos="300251" algn="l"/>
                <a:tab pos="1746784" algn="l"/>
                <a:tab pos="2192481" algn="l"/>
                <a:tab pos="3243719" algn="l"/>
                <a:tab pos="4785296" algn="l"/>
                <a:tab pos="7052660" algn="l"/>
              </a:tabLst>
            </a:pP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должности,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по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которой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установлена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квалификационная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категория,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7991" y="2980442"/>
            <a:ext cx="9882684" cy="12240"/>
          </a:xfrm>
          <a:custGeom>
            <a:avLst/>
            <a:gdLst/>
            <a:ahLst/>
            <a:cxnLst/>
            <a:rect l="l" t="t" r="r" b="b"/>
            <a:pathLst>
              <a:path w="8716010" h="10794">
                <a:moveTo>
                  <a:pt x="8715819" y="0"/>
                </a:moveTo>
                <a:lnTo>
                  <a:pt x="0" y="0"/>
                </a:lnTo>
                <a:lnTo>
                  <a:pt x="0" y="10668"/>
                </a:lnTo>
                <a:lnTo>
                  <a:pt x="8715819" y="10668"/>
                </a:lnTo>
                <a:lnTo>
                  <a:pt x="871581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2041"/>
          </a:p>
        </p:txBody>
      </p:sp>
      <p:sp>
        <p:nvSpPr>
          <p:cNvPr id="12" name="object 12"/>
          <p:cNvSpPr txBox="1"/>
          <p:nvPr/>
        </p:nvSpPr>
        <p:spPr>
          <a:xfrm>
            <a:off x="173605" y="2057550"/>
            <a:ext cx="9986364" cy="1584842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независимо</a:t>
            </a:r>
            <a:r>
              <a:rPr sz="2041" u="sng" spc="499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от</a:t>
            </a:r>
            <a:r>
              <a:rPr sz="2041" u="sng" spc="488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типа</a:t>
            </a:r>
            <a:r>
              <a:rPr sz="2041" u="sng" spc="492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041" u="sng" spc="476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вида</a:t>
            </a:r>
            <a:r>
              <a:rPr sz="2041" u="sng" spc="476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образовательного</a:t>
            </a:r>
            <a:r>
              <a:rPr sz="2041" u="sng" spc="488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учреждения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,</a:t>
            </a:r>
            <a:r>
              <a:rPr sz="2041" spc="49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преподаваемого</a:t>
            </a:r>
            <a:r>
              <a:rPr sz="2041" spc="499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предмета;</a:t>
            </a:r>
            <a:endParaRPr sz="2041">
              <a:latin typeface="Times New Roman"/>
              <a:cs typeface="Times New Roman"/>
            </a:endParaRPr>
          </a:p>
          <a:p>
            <a:pPr marL="14401" marR="6480" indent="154806">
              <a:buChar char="-"/>
              <a:tabLst>
                <a:tab pos="169206" algn="l"/>
                <a:tab pos="2792983" algn="l"/>
                <a:tab pos="6507600" algn="l"/>
                <a:tab pos="9169537" algn="l"/>
              </a:tabLst>
            </a:pP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при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возобновлении</a:t>
            </a: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работы</a:t>
            </a:r>
            <a:r>
              <a:rPr sz="2041" spc="-6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должности,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по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которой</a:t>
            </a:r>
            <a:r>
              <a:rPr sz="204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установлена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 категория, </a:t>
            </a:r>
            <a:r>
              <a:rPr sz="2041" u="sng" spc="-11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независимо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от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перерывов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работе;</a:t>
            </a:r>
            <a:endParaRPr sz="2041">
              <a:latin typeface="Times New Roman"/>
              <a:cs typeface="Times New Roman"/>
            </a:endParaRPr>
          </a:p>
          <a:p>
            <a:pPr marL="14401" marR="5760" indent="154806">
              <a:buChar char="-"/>
              <a:tabLst>
                <a:tab pos="169206" algn="l"/>
                <a:tab pos="297371" algn="l"/>
                <a:tab pos="1899430" algn="l"/>
                <a:tab pos="2299045" algn="l"/>
                <a:tab pos="3999747" algn="l"/>
                <a:tab pos="6265671" algn="l"/>
                <a:tab pos="6664565" algn="l"/>
                <a:tab pos="7553078" algn="l"/>
                <a:tab pos="7820928" algn="l"/>
              </a:tabLst>
            </a:pP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при</a:t>
            </a:r>
            <a:r>
              <a:rPr sz="2041" u="sng" spc="-28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23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переходе</a:t>
            </a:r>
            <a:r>
              <a:rPr sz="2041" u="sng" spc="-34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из</a:t>
            </a:r>
            <a:r>
              <a:rPr sz="2041" u="sng" spc="-17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негосударственного образовательного</a:t>
            </a:r>
            <a:r>
              <a:rPr sz="2041" u="sng" spc="-23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учреждения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,</a:t>
            </a: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также</a:t>
            </a:r>
            <a:r>
              <a:rPr sz="2041" spc="-1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учреждений </a:t>
            </a: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организаций,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не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являющимися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образовательными,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работу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государственные</a:t>
            </a:r>
            <a:r>
              <a:rPr sz="2041" spc="329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3606" y="3613118"/>
            <a:ext cx="1809353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муниципальные</a:t>
            </a:r>
            <a:endParaRPr sz="2041">
              <a:latin typeface="Times New Roman"/>
              <a:cs typeface="Times New Roman"/>
            </a:endParaRPr>
          </a:p>
          <a:p>
            <a:pPr marL="14401"/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работников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57687" y="3613118"/>
            <a:ext cx="8002771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2083037" algn="l"/>
                <a:tab pos="3610933" algn="l"/>
                <a:tab pos="4217195" algn="l"/>
                <a:tab pos="5387238" algn="l"/>
                <a:tab pos="6092864" algn="l"/>
                <a:tab pos="7494756" algn="l"/>
              </a:tabLst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образовательные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учреждения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при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условии,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если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аттестация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этих</a:t>
            </a:r>
            <a:endParaRPr sz="2041">
              <a:latin typeface="Times New Roman"/>
              <a:cs typeface="Times New Roman"/>
            </a:endParaRPr>
          </a:p>
          <a:p>
            <a:pPr marL="98644">
              <a:tabLst>
                <a:tab pos="2680659" algn="l"/>
              </a:tabLst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осуществлялась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57819" y="3924503"/>
            <a:ext cx="4399184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2288244" algn="l"/>
                <a:tab pos="3212758" algn="l"/>
              </a:tabLst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соответствии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Порядком;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3606" y="4235541"/>
            <a:ext cx="9985644" cy="956722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 algn="just">
              <a:spcBef>
                <a:spcPts val="113"/>
              </a:spcBef>
            </a:pP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-</a:t>
            </a:r>
            <a:r>
              <a:rPr sz="2041" spc="51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при</a:t>
            </a:r>
            <a:r>
              <a:rPr sz="2041" spc="4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установлении</a:t>
            </a:r>
            <a:r>
              <a:rPr sz="2041" spc="4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уровня</a:t>
            </a:r>
            <a:r>
              <a:rPr sz="2041" spc="4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оплаты</a:t>
            </a:r>
            <a:r>
              <a:rPr sz="2041" spc="57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труда</a:t>
            </a:r>
            <a:r>
              <a:rPr sz="2041" spc="51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2041" spc="57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должностях,</a:t>
            </a:r>
            <a:r>
              <a:rPr sz="2041" spc="62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по</a:t>
            </a:r>
            <a:r>
              <a:rPr sz="2041" spc="51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которым</a:t>
            </a:r>
            <a:r>
              <a:rPr sz="2041" spc="4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применяется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наименование</a:t>
            </a:r>
            <a:r>
              <a:rPr sz="2041" spc="272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«старший»</a:t>
            </a:r>
            <a:r>
              <a:rPr sz="2041" spc="272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(старший</a:t>
            </a:r>
            <a:r>
              <a:rPr sz="2041" spc="278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воспитатель</a:t>
            </a:r>
            <a:r>
              <a:rPr sz="2041" spc="283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–</a:t>
            </a:r>
            <a:r>
              <a:rPr sz="2041" spc="26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воспитатель,</a:t>
            </a:r>
            <a:r>
              <a:rPr sz="2041" spc="278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старший</a:t>
            </a:r>
            <a:r>
              <a:rPr sz="2041" spc="278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педагог дополнительного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образования</a:t>
            </a:r>
            <a:r>
              <a:rPr sz="204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-</a:t>
            </a:r>
            <a:r>
              <a:rPr sz="204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педагог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образования,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старший</a:t>
            </a:r>
            <a:r>
              <a:rPr sz="204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методист</a:t>
            </a:r>
            <a:endParaRPr sz="2041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3605" y="5169033"/>
            <a:ext cx="7803332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344173" algn="l"/>
                <a:tab pos="1599179" algn="l"/>
                <a:tab pos="2751221" algn="l"/>
                <a:tab pos="5390838" algn="l"/>
              </a:tabLst>
            </a:pP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–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методист,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старший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инструктор-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методист-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инструктор-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методист,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46195" y="5169033"/>
            <a:ext cx="981356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старший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299199" y="5169033"/>
            <a:ext cx="860397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тренер-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75570" y="5480071"/>
            <a:ext cx="646558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какой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8006" y="5480072"/>
            <a:ext cx="7814132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R="5760">
              <a:spcBef>
                <a:spcPts val="113"/>
              </a:spcBef>
              <a:tabLst>
                <a:tab pos="1798626" algn="l"/>
                <a:tab pos="2087356" algn="l"/>
                <a:tab pos="2588495" algn="l"/>
                <a:tab pos="4868099" algn="l"/>
                <a:tab pos="6352794" algn="l"/>
                <a:tab pos="6795610" algn="l"/>
                <a:tab pos="7531477" algn="l"/>
              </a:tabLst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преподаватель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-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тренер-преподаватель),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независимо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от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того,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по 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должности</a:t>
            </a:r>
            <a:r>
              <a:rPr sz="2041" dirty="0">
                <a:solidFill>
                  <a:srgbClr val="006FC0"/>
                </a:solidFill>
                <a:latin typeface="Times New Roman"/>
                <a:cs typeface="Times New Roman"/>
              </a:rPr>
              <a:t>			</a:t>
            </a: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установлена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08989" y="5791110"/>
            <a:ext cx="2118952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spc="-11" dirty="0">
                <a:solidFill>
                  <a:srgbClr val="006FC0"/>
                </a:solidFill>
                <a:latin typeface="Times New Roman"/>
                <a:cs typeface="Times New Roman"/>
              </a:rPr>
              <a:t>квалификационная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82542" y="5480071"/>
            <a:ext cx="1176476" cy="64266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 indent="13681">
              <a:spcBef>
                <a:spcPts val="113"/>
              </a:spcBef>
            </a:pPr>
            <a:r>
              <a:rPr sz="2041" spc="-23" dirty="0">
                <a:solidFill>
                  <a:srgbClr val="006FC0"/>
                </a:solidFill>
                <a:latin typeface="Times New Roman"/>
                <a:cs typeface="Times New Roman"/>
              </a:rPr>
              <a:t>конкретно </a:t>
            </a:r>
            <a:r>
              <a:rPr sz="2041" spc="-28" dirty="0">
                <a:solidFill>
                  <a:srgbClr val="006FC0"/>
                </a:solidFill>
                <a:latin typeface="Times New Roman"/>
                <a:cs typeface="Times New Roman"/>
              </a:rPr>
              <a:t>категория;</a:t>
            </a:r>
            <a:endParaRPr sz="2041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8006" y="6102148"/>
            <a:ext cx="87120" cy="328601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>
              <a:spcBef>
                <a:spcPts val="113"/>
              </a:spcBef>
            </a:pPr>
            <a:r>
              <a:rPr sz="2041" spc="-57" dirty="0">
                <a:solidFill>
                  <a:srgbClr val="006FC0"/>
                </a:solidFill>
                <a:latin typeface="Times New Roman"/>
                <a:cs typeface="Times New Roman"/>
              </a:rPr>
              <a:t>-</a:t>
            </a:r>
            <a:endParaRPr sz="2041">
              <a:latin typeface="Times New Roman"/>
              <a:cs typeface="Times New Roman"/>
            </a:endParaRPr>
          </a:p>
        </p:txBody>
      </p:sp>
      <p:pic>
        <p:nvPicPr>
          <p:cNvPr id="25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458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247491" y="452085"/>
            <a:ext cx="9948204" cy="5963584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79923" algn="ctr">
              <a:spcBef>
                <a:spcPts val="108"/>
              </a:spcBef>
            </a:pP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ЗАЯВИТЕЛЬНАЯ</a:t>
            </a:r>
            <a:r>
              <a:rPr sz="2495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АТТЕСТАЦИЯ</a:t>
            </a:r>
            <a:r>
              <a:rPr sz="2495" b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2495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КАТЕГОРИИ</a:t>
            </a:r>
            <a:endParaRPr sz="2495" dirty="0">
              <a:latin typeface="Times New Roman"/>
              <a:cs typeface="Times New Roman"/>
            </a:endParaRPr>
          </a:p>
          <a:p>
            <a:pPr marL="81363" algn="ctr">
              <a:lnSpc>
                <a:spcPts val="2891"/>
              </a:lnSpc>
            </a:pPr>
            <a:r>
              <a:rPr sz="2495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«ПЕДАГОГ-</a:t>
            </a:r>
            <a:r>
              <a:rPr sz="2495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МЕТОДИСТ»</a:t>
            </a:r>
            <a:r>
              <a:rPr sz="2495" b="1" spc="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495" b="1" spc="-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«ПЕДАГОГ-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НАСТАВНИК»</a:t>
            </a:r>
            <a:endParaRPr sz="2495" dirty="0">
              <a:latin typeface="Times New Roman"/>
              <a:cs typeface="Times New Roman"/>
            </a:endParaRPr>
          </a:p>
          <a:p>
            <a:pPr marL="14401" algn="just">
              <a:lnSpc>
                <a:spcPts val="3164"/>
              </a:lnSpc>
            </a:pPr>
            <a:r>
              <a:rPr sz="2721" b="1" i="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Аттестацию</a:t>
            </a:r>
            <a:r>
              <a:rPr sz="2721" b="1" i="1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проводит</a:t>
            </a:r>
            <a:r>
              <a:rPr sz="2721" b="1" i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аттестационная</a:t>
            </a:r>
            <a:r>
              <a:rPr sz="2721" b="1" i="1" spc="-9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i="1" spc="-28" dirty="0">
                <a:solidFill>
                  <a:srgbClr val="C00000"/>
                </a:solidFill>
                <a:latin typeface="Times New Roman"/>
                <a:cs typeface="Times New Roman"/>
              </a:rPr>
              <a:t>комиссия</a:t>
            </a:r>
            <a:r>
              <a:rPr sz="2721" b="1" i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C00000"/>
                </a:solidFill>
                <a:latin typeface="Times New Roman"/>
                <a:cs typeface="Times New Roman"/>
              </a:rPr>
              <a:t>МО</a:t>
            </a:r>
            <a:r>
              <a:rPr sz="2721" b="1" i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721" b="1" i="1" spc="-7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i="1" dirty="0">
                <a:solidFill>
                  <a:srgbClr val="C00000"/>
                </a:solidFill>
                <a:latin typeface="Times New Roman"/>
                <a:cs typeface="Times New Roman"/>
              </a:rPr>
              <a:t>Н</a:t>
            </a:r>
            <a:r>
              <a:rPr sz="2721" b="1" i="1" spc="-9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i="1" spc="-28" dirty="0">
                <a:solidFill>
                  <a:srgbClr val="C00000"/>
                </a:solidFill>
                <a:latin typeface="Times New Roman"/>
                <a:cs typeface="Times New Roman"/>
              </a:rPr>
              <a:t>РТ</a:t>
            </a:r>
            <a:endParaRPr sz="2721" dirty="0">
              <a:latin typeface="Times New Roman"/>
              <a:cs typeface="Times New Roman"/>
            </a:endParaRPr>
          </a:p>
          <a:p>
            <a:pPr marL="14401">
              <a:spcBef>
                <a:spcPts val="204"/>
              </a:spcBef>
              <a:tabLst>
                <a:tab pos="488898" algn="l"/>
              </a:tabLst>
            </a:pPr>
            <a:r>
              <a:rPr sz="3515" spc="-57" dirty="0">
                <a:solidFill>
                  <a:srgbClr val="E80F46"/>
                </a:solidFill>
                <a:latin typeface="Georgia"/>
                <a:cs typeface="Georgia"/>
              </a:rPr>
              <a:t>*</a:t>
            </a:r>
            <a:r>
              <a:rPr sz="3515" dirty="0">
                <a:solidFill>
                  <a:srgbClr val="E80F46"/>
                </a:solidFill>
                <a:latin typeface="Georgia"/>
                <a:cs typeface="Georgia"/>
              </a:rPr>
              <a:t>	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Претендуют</a:t>
            </a:r>
            <a:r>
              <a:rPr sz="2268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педагоги,</a:t>
            </a:r>
            <a:r>
              <a:rPr sz="2268" b="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имеющие</a:t>
            </a:r>
            <a:r>
              <a:rPr sz="2268" b="1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действующую</a:t>
            </a:r>
            <a:r>
              <a:rPr sz="2268" b="1" spc="-7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FF0000"/>
                </a:solidFill>
                <a:latin typeface="Times New Roman"/>
                <a:cs typeface="Times New Roman"/>
              </a:rPr>
              <a:t>высшую</a:t>
            </a:r>
            <a:r>
              <a:rPr sz="2268" b="1" spc="-9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кв.категорию</a:t>
            </a:r>
            <a:endParaRPr sz="2268" dirty="0">
              <a:latin typeface="Times New Roman"/>
              <a:cs typeface="Times New Roman"/>
            </a:endParaRPr>
          </a:p>
          <a:p>
            <a:pPr marL="14401" marR="7920" indent="72003" algn="just">
              <a:spcBef>
                <a:spcPts val="743"/>
              </a:spcBef>
            </a:pPr>
            <a:r>
              <a:rPr sz="2268" b="1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268" b="1" spc="-34" dirty="0">
                <a:solidFill>
                  <a:srgbClr val="FF0000"/>
                </a:solidFill>
                <a:latin typeface="Times New Roman"/>
                <a:cs typeface="Times New Roman"/>
              </a:rPr>
              <a:t>педагог-</a:t>
            </a:r>
            <a:r>
              <a:rPr sz="2268" b="1" dirty="0">
                <a:solidFill>
                  <a:srgbClr val="FF0000"/>
                </a:solidFill>
                <a:latin typeface="Times New Roman"/>
                <a:cs typeface="Times New Roman"/>
              </a:rPr>
              <a:t>методист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2268" b="1" spc="266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активно</a:t>
            </a:r>
            <a:r>
              <a:rPr sz="2268" b="1" spc="266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работает</a:t>
            </a:r>
            <a:r>
              <a:rPr sz="2268" b="1" spc="266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268" b="1" spc="25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учреждении</a:t>
            </a:r>
            <a:r>
              <a:rPr sz="2268" b="1" spc="266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(!),</a:t>
            </a:r>
            <a:r>
              <a:rPr sz="2268" b="1" spc="272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руководитель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ШМО,</a:t>
            </a:r>
            <a:r>
              <a:rPr sz="2268" b="1" spc="68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ведет</a:t>
            </a:r>
            <a:r>
              <a:rPr sz="2268" b="1" spc="68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методическую</a:t>
            </a:r>
            <a:r>
              <a:rPr sz="2268" b="1" spc="7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работу</a:t>
            </a:r>
            <a:r>
              <a:rPr sz="2268" b="1" spc="7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2268" b="1" spc="7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созданию</a:t>
            </a:r>
            <a:r>
              <a:rPr sz="2268" b="1" spc="68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сборников,</a:t>
            </a:r>
            <a:r>
              <a:rPr sz="2268" b="1" spc="68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разработке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дополнительных</a:t>
            </a:r>
            <a:r>
              <a:rPr sz="2268" b="1" spc="5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инновационных</a:t>
            </a:r>
            <a:r>
              <a:rPr sz="2268" b="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</a:t>
            </a:r>
            <a:r>
              <a:rPr sz="2268" b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268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проектов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;</a:t>
            </a:r>
            <a:endParaRPr sz="2268" dirty="0">
              <a:latin typeface="Times New Roman"/>
              <a:cs typeface="Times New Roman"/>
            </a:endParaRPr>
          </a:p>
          <a:p>
            <a:pPr marL="272890" marR="6480" indent="-207368" algn="just">
              <a:lnSpc>
                <a:spcPct val="97600"/>
              </a:lnSpc>
              <a:spcBef>
                <a:spcPts val="288"/>
              </a:spcBef>
            </a:pPr>
            <a:r>
              <a:rPr sz="2948" dirty="0">
                <a:solidFill>
                  <a:srgbClr val="E80F46"/>
                </a:solidFill>
                <a:latin typeface="Times New Roman"/>
                <a:cs typeface="Times New Roman"/>
              </a:rPr>
              <a:t>-</a:t>
            </a:r>
            <a:r>
              <a:rPr sz="2948" spc="-187" dirty="0">
                <a:solidFill>
                  <a:srgbClr val="E80F46"/>
                </a:solidFill>
                <a:latin typeface="Times New Roman"/>
                <a:cs typeface="Times New Roman"/>
              </a:rPr>
              <a:t> </a:t>
            </a:r>
            <a:r>
              <a:rPr sz="2268" b="1" spc="-28" dirty="0">
                <a:solidFill>
                  <a:srgbClr val="FF0000"/>
                </a:solidFill>
                <a:latin typeface="Times New Roman"/>
                <a:cs typeface="Times New Roman"/>
              </a:rPr>
              <a:t>педагог-</a:t>
            </a:r>
            <a:r>
              <a:rPr sz="2268" b="1" dirty="0">
                <a:solidFill>
                  <a:srgbClr val="FF0000"/>
                </a:solidFill>
                <a:latin typeface="Times New Roman"/>
                <a:cs typeface="Times New Roman"/>
              </a:rPr>
              <a:t>наставник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2268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является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наставником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молодых,</a:t>
            </a:r>
            <a:r>
              <a:rPr sz="2268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активно</a:t>
            </a:r>
            <a:r>
              <a:rPr sz="2268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участвует</a:t>
            </a:r>
            <a:r>
              <a:rPr sz="2268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подготовке</a:t>
            </a:r>
            <a:r>
              <a:rPr sz="2268" b="1" spc="16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молодых</a:t>
            </a:r>
            <a:r>
              <a:rPr sz="2268" b="1" spc="176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268" b="1" spc="16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конкурсам</a:t>
            </a:r>
            <a:r>
              <a:rPr sz="2268" b="1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268" b="1" spc="181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грантам,</a:t>
            </a:r>
            <a:r>
              <a:rPr sz="2268" b="1" spc="1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руководит</a:t>
            </a:r>
            <a:r>
              <a:rPr sz="2268" b="1" spc="176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практикой студентов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;</a:t>
            </a:r>
            <a:endParaRPr sz="2268" dirty="0">
              <a:latin typeface="Times New Roman"/>
              <a:cs typeface="Times New Roman"/>
            </a:endParaRPr>
          </a:p>
          <a:p>
            <a:pPr>
              <a:spcBef>
                <a:spcPts val="1463"/>
              </a:spcBef>
            </a:pPr>
            <a:endParaRPr sz="2268" dirty="0">
              <a:latin typeface="Times New Roman"/>
              <a:cs typeface="Times New Roman"/>
            </a:endParaRPr>
          </a:p>
          <a:p>
            <a:pPr marL="14401">
              <a:tabLst>
                <a:tab pos="402495" algn="l"/>
                <a:tab pos="1280927" algn="l"/>
                <a:tab pos="2663378" algn="l"/>
                <a:tab pos="5501722" algn="l"/>
                <a:tab pos="7027459" algn="l"/>
                <a:tab pos="9767159" algn="l"/>
              </a:tabLst>
            </a:pPr>
            <a:r>
              <a:rPr sz="2948" spc="-57" dirty="0">
                <a:solidFill>
                  <a:srgbClr val="E80F46"/>
                </a:solidFill>
                <a:latin typeface="Georgia"/>
                <a:cs typeface="Georgia"/>
              </a:rPr>
              <a:t>*</a:t>
            </a:r>
            <a:r>
              <a:rPr sz="2948" dirty="0">
                <a:solidFill>
                  <a:srgbClr val="E80F46"/>
                </a:solidFill>
                <a:latin typeface="Georgia"/>
                <a:cs typeface="Georgia"/>
              </a:rPr>
              <a:t>	</a:t>
            </a:r>
            <a:r>
              <a:rPr sz="2268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Срок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действия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квалификационных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категорий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68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«педагог</a:t>
            </a:r>
            <a:r>
              <a:rPr sz="2268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методист»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268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endParaRPr sz="2268" dirty="0">
              <a:latin typeface="Times New Roman"/>
              <a:cs typeface="Times New Roman"/>
            </a:endParaRPr>
          </a:p>
          <a:p>
            <a:pPr marL="402495">
              <a:spcBef>
                <a:spcPts val="414"/>
              </a:spcBef>
            </a:pPr>
            <a:r>
              <a:rPr sz="2268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«педагог-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наставник»</a:t>
            </a:r>
            <a:r>
              <a:rPr sz="2268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2268" b="1" spc="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предусматривается</a:t>
            </a:r>
            <a:r>
              <a:rPr sz="2268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;</a:t>
            </a:r>
            <a:endParaRPr sz="2268" dirty="0">
              <a:latin typeface="Times New Roman"/>
              <a:cs typeface="Times New Roman"/>
            </a:endParaRPr>
          </a:p>
          <a:p>
            <a:pPr marL="14401">
              <a:spcBef>
                <a:spcPts val="488"/>
              </a:spcBef>
            </a:pPr>
            <a:endParaRPr sz="2948" dirty="0">
              <a:latin typeface="Georgia"/>
              <a:cs typeface="Georgia"/>
            </a:endParaRPr>
          </a:p>
        </p:txBody>
      </p:sp>
      <p:pic>
        <p:nvPicPr>
          <p:cNvPr id="11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648946" y="405033"/>
            <a:ext cx="7622612" cy="991004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108"/>
              </a:spcBef>
            </a:pP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</a:t>
            </a:r>
            <a:r>
              <a:rPr sz="3175" b="1" spc="-9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endParaRPr sz="317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3175" b="1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методист»,</a:t>
            </a:r>
            <a:r>
              <a:rPr sz="3175" b="1" spc="5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spc="-3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317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7866" y="1603805"/>
            <a:ext cx="6288457" cy="1232096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3015471">
              <a:lnSpc>
                <a:spcPts val="3413"/>
              </a:lnSpc>
              <a:spcBef>
                <a:spcPts val="108"/>
              </a:spcBef>
            </a:pPr>
            <a:r>
              <a:rPr sz="3175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пункт</a:t>
            </a:r>
            <a:r>
              <a:rPr sz="3175" b="1" i="1" spc="-9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i="1" dirty="0">
                <a:solidFill>
                  <a:srgbClr val="C00000"/>
                </a:solidFill>
                <a:latin typeface="Times New Roman"/>
                <a:cs typeface="Times New Roman"/>
              </a:rPr>
              <a:t>48</a:t>
            </a:r>
            <a:r>
              <a:rPr sz="3175" b="1" i="1" spc="-9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Порядка</a:t>
            </a:r>
            <a:endParaRPr sz="3175" dirty="0">
              <a:latin typeface="Times New Roman"/>
              <a:cs typeface="Times New Roman"/>
            </a:endParaRPr>
          </a:p>
          <a:p>
            <a:pPr marL="471617" indent="-457217">
              <a:lnSpc>
                <a:spcPts val="2398"/>
              </a:lnSpc>
              <a:buClr>
                <a:srgbClr val="E80F46"/>
              </a:buClr>
              <a:buSzPct val="111363"/>
              <a:buFont typeface="Wingdings"/>
              <a:buChar char=""/>
              <a:tabLst>
                <a:tab pos="471617" algn="l"/>
              </a:tabLst>
            </a:pPr>
            <a:r>
              <a:rPr sz="2495" b="1" i="1" dirty="0">
                <a:solidFill>
                  <a:srgbClr val="001F5F"/>
                </a:solidFill>
                <a:latin typeface="Times New Roman"/>
                <a:cs typeface="Times New Roman"/>
              </a:rPr>
              <a:t>Заявление</a:t>
            </a:r>
            <a:r>
              <a:rPr sz="2495" b="1" i="1" spc="-10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педагога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;</a:t>
            </a:r>
            <a:endParaRPr sz="2495" dirty="0">
              <a:latin typeface="Times New Roman"/>
              <a:cs typeface="Times New Roman"/>
            </a:endParaRPr>
          </a:p>
          <a:p>
            <a:pPr marL="272890" indent="-206648">
              <a:lnSpc>
                <a:spcPts val="3680"/>
              </a:lnSpc>
              <a:buClr>
                <a:srgbClr val="E80F46"/>
              </a:buClr>
              <a:buSzPct val="129545"/>
              <a:buFont typeface="Wingdings"/>
              <a:buChar char=""/>
              <a:tabLst>
                <a:tab pos="272890" algn="l"/>
              </a:tabLst>
            </a:pPr>
            <a:r>
              <a:rPr sz="2495" b="1" i="1" dirty="0">
                <a:solidFill>
                  <a:srgbClr val="001F5F"/>
                </a:solidFill>
                <a:latin typeface="Times New Roman"/>
                <a:cs typeface="Times New Roman"/>
              </a:rPr>
              <a:t>Карта</a:t>
            </a:r>
            <a:r>
              <a:rPr sz="2495" b="1" i="1" spc="-10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результативности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;</a:t>
            </a:r>
            <a:endParaRPr sz="2495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56106" y="2833849"/>
            <a:ext cx="3874306" cy="397765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>
              <a:spcBef>
                <a:spcPts val="108"/>
              </a:spcBef>
              <a:tabLst>
                <a:tab pos="2279604" algn="l"/>
                <a:tab pos="2944908" algn="l"/>
              </a:tabLst>
            </a:pP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работодателя</a:t>
            </a:r>
            <a:r>
              <a:rPr sz="2495" b="1" i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95" b="1" i="1" spc="-28" dirty="0">
                <a:solidFill>
                  <a:srgbClr val="001F5F"/>
                </a:solidFill>
                <a:latin typeface="Times New Roman"/>
                <a:cs typeface="Times New Roman"/>
              </a:rPr>
              <a:t>(на</a:t>
            </a:r>
            <a:r>
              <a:rPr sz="2495" b="1" i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endParaRPr sz="2495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9706" y="2833850"/>
            <a:ext cx="5013342" cy="7053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1048" indent="-206648">
              <a:lnSpc>
                <a:spcPts val="2880"/>
              </a:lnSpc>
              <a:buClr>
                <a:srgbClr val="E80F46"/>
              </a:buClr>
              <a:buSzPct val="129545"/>
              <a:buFont typeface="Wingdings"/>
              <a:buChar char=""/>
              <a:tabLst>
                <a:tab pos="221048" algn="l"/>
                <a:tab pos="2610096" algn="l"/>
              </a:tabLst>
            </a:pP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Ходатайство</a:t>
            </a:r>
            <a:r>
              <a:rPr sz="2495" b="1" i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(представление)</a:t>
            </a:r>
            <a:endParaRPr sz="2495">
              <a:latin typeface="Times New Roman"/>
              <a:cs typeface="Times New Roman"/>
            </a:endParaRPr>
          </a:p>
          <a:p>
            <a:pPr marL="221048">
              <a:lnSpc>
                <a:spcPts val="2619"/>
              </a:lnSpc>
            </a:pPr>
            <a:r>
              <a:rPr sz="2495" b="1" i="1" dirty="0">
                <a:solidFill>
                  <a:srgbClr val="001F5F"/>
                </a:solidFill>
                <a:latin typeface="Times New Roman"/>
                <a:cs typeface="Times New Roman"/>
              </a:rPr>
              <a:t>решения</a:t>
            </a:r>
            <a:r>
              <a:rPr sz="2495" b="1" i="1" spc="-10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2495" b="1" i="1" spc="-13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совета);</a:t>
            </a:r>
            <a:endParaRPr sz="2495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9707" y="3526949"/>
            <a:ext cx="9241885" cy="2092006"/>
          </a:xfrm>
          <a:prstGeom prst="rect">
            <a:avLst/>
          </a:prstGeom>
        </p:spPr>
        <p:txBody>
          <a:bodyPr vert="horz" wrap="square" lIns="0" tIns="49680" rIns="0" bIns="0" rtlCol="0">
            <a:spAutoFit/>
          </a:bodyPr>
          <a:lstStyle/>
          <a:p>
            <a:pPr marL="14401">
              <a:spcBef>
                <a:spcPts val="391"/>
              </a:spcBef>
            </a:pPr>
            <a:r>
              <a:rPr sz="2154" b="1" dirty="0">
                <a:solidFill>
                  <a:srgbClr val="C00000"/>
                </a:solidFill>
                <a:latin typeface="Times New Roman"/>
                <a:cs typeface="Times New Roman"/>
              </a:rPr>
              <a:t>Пункт</a:t>
            </a:r>
            <a:r>
              <a:rPr sz="2154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50-</a:t>
            </a:r>
            <a:r>
              <a:rPr sz="2154" b="1" dirty="0">
                <a:solidFill>
                  <a:srgbClr val="C00000"/>
                </a:solidFill>
                <a:latin typeface="Times New Roman"/>
                <a:cs typeface="Times New Roman"/>
              </a:rPr>
              <a:t>51</a:t>
            </a:r>
            <a:r>
              <a:rPr sz="2154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C00000"/>
                </a:solidFill>
                <a:latin typeface="Times New Roman"/>
                <a:cs typeface="Times New Roman"/>
              </a:rPr>
              <a:t>Порядка</a:t>
            </a:r>
            <a:r>
              <a:rPr sz="2154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(требования</a:t>
            </a:r>
            <a:r>
              <a:rPr sz="2154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):</a:t>
            </a:r>
            <a:endParaRPr sz="2154" dirty="0">
              <a:latin typeface="Times New Roman"/>
              <a:cs typeface="Times New Roman"/>
            </a:endParaRPr>
          </a:p>
          <a:p>
            <a:pPr marL="14401">
              <a:lnSpc>
                <a:spcPts val="2699"/>
              </a:lnSpc>
              <a:spcBef>
                <a:spcPts val="329"/>
              </a:spcBef>
              <a:tabLst>
                <a:tab pos="2597856" algn="l"/>
                <a:tab pos="3202678" algn="l"/>
                <a:tab pos="4798257" algn="l"/>
                <a:tab pos="5242513" algn="l"/>
                <a:tab pos="7488994" algn="l"/>
              </a:tabLst>
            </a:pPr>
            <a:r>
              <a:rPr sz="2495" spc="-11" dirty="0">
                <a:solidFill>
                  <a:srgbClr val="6F2F9F"/>
                </a:solidFill>
                <a:latin typeface="Times New Roman"/>
                <a:cs typeface="Times New Roman"/>
              </a:rPr>
              <a:t>…</a:t>
            </a:r>
            <a:r>
              <a:rPr sz="249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Деятельность</a:t>
            </a:r>
            <a:r>
              <a:rPr sz="2495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495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не</a:t>
            </a:r>
            <a:r>
              <a:rPr sz="2495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49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входящая</a:t>
            </a:r>
            <a:r>
              <a:rPr sz="2495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495" i="1" spc="-57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2495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49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должностные</a:t>
            </a:r>
            <a:r>
              <a:rPr sz="2495" i="1" dirty="0">
                <a:solidFill>
                  <a:srgbClr val="6F2F9F"/>
                </a:solidFill>
                <a:latin typeface="Times New Roman"/>
                <a:cs typeface="Times New Roman"/>
              </a:rPr>
              <a:t>	</a:t>
            </a:r>
            <a:r>
              <a:rPr sz="249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обязанности</a:t>
            </a:r>
            <a:endParaRPr sz="2495" dirty="0">
              <a:latin typeface="Times New Roman"/>
              <a:cs typeface="Times New Roman"/>
            </a:endParaRPr>
          </a:p>
          <a:p>
            <a:pPr marL="14401">
              <a:lnSpc>
                <a:spcPts val="2529"/>
              </a:lnSpc>
            </a:pPr>
            <a:r>
              <a:rPr sz="249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педагога</a:t>
            </a:r>
            <a:r>
              <a:rPr sz="249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!!!</a:t>
            </a:r>
            <a:endParaRPr sz="2495" dirty="0">
              <a:latin typeface="Times New Roman"/>
              <a:cs typeface="Times New Roman"/>
            </a:endParaRPr>
          </a:p>
          <a:p>
            <a:pPr marL="221048" indent="-206648">
              <a:lnSpc>
                <a:spcPts val="3135"/>
              </a:lnSpc>
              <a:buClr>
                <a:srgbClr val="E80F46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2268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итогам</a:t>
            </a:r>
            <a:r>
              <a:rPr sz="2268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аттестации</a:t>
            </a:r>
            <a:r>
              <a:rPr sz="2268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вносится</a:t>
            </a:r>
            <a:r>
              <a:rPr sz="2268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запись</a:t>
            </a:r>
            <a:r>
              <a:rPr sz="2268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268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28" dirty="0">
                <a:solidFill>
                  <a:srgbClr val="001F5F"/>
                </a:solidFill>
                <a:latin typeface="Times New Roman"/>
                <a:cs typeface="Times New Roman"/>
              </a:rPr>
              <a:t>трудовую</a:t>
            </a:r>
            <a:r>
              <a:rPr sz="2268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книжку</a:t>
            </a: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;</a:t>
            </a:r>
            <a:endParaRPr sz="2268" dirty="0">
              <a:latin typeface="Times New Roman"/>
              <a:cs typeface="Times New Roman"/>
            </a:endParaRPr>
          </a:p>
          <a:p>
            <a:pPr marL="221048" marR="5760" indent="-207368">
              <a:lnSpc>
                <a:spcPct val="76200"/>
              </a:lnSpc>
              <a:spcBef>
                <a:spcPts val="607"/>
              </a:spcBef>
              <a:buClr>
                <a:srgbClr val="E80F46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Категории</a:t>
            </a:r>
            <a:r>
              <a:rPr sz="2268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сохраняются</a:t>
            </a:r>
            <a:r>
              <a:rPr sz="2268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при</a:t>
            </a:r>
            <a:r>
              <a:rPr sz="2268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переходе</a:t>
            </a:r>
            <a:r>
              <a:rPr sz="2268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268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другую</a:t>
            </a:r>
            <a:r>
              <a:rPr sz="2268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организацию</a:t>
            </a:r>
            <a:r>
              <a:rPr sz="2268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268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том</a:t>
            </a:r>
            <a:r>
              <a:rPr sz="2268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числе расположенную</a:t>
            </a:r>
            <a:r>
              <a:rPr sz="2268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268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другом</a:t>
            </a:r>
            <a:r>
              <a:rPr sz="2268" spc="-10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1F5F"/>
                </a:solidFill>
                <a:latin typeface="Times New Roman"/>
                <a:cs typeface="Times New Roman"/>
              </a:rPr>
              <a:t>субъекте</a:t>
            </a:r>
            <a:r>
              <a:rPr sz="2268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68" spc="-28" dirty="0">
                <a:solidFill>
                  <a:srgbClr val="001F5F"/>
                </a:solidFill>
                <a:latin typeface="Times New Roman"/>
                <a:cs typeface="Times New Roman"/>
              </a:rPr>
              <a:t>РФ.</a:t>
            </a:r>
            <a:endParaRPr sz="2268" dirty="0">
              <a:latin typeface="Times New Roman"/>
              <a:cs typeface="Times New Roman"/>
            </a:endParaRPr>
          </a:p>
        </p:txBody>
      </p:sp>
      <p:pic>
        <p:nvPicPr>
          <p:cNvPr id="1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120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63664" y="635841"/>
            <a:ext cx="8120851" cy="5129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01">
              <a:lnSpc>
                <a:spcPts val="4030"/>
              </a:lnSpc>
              <a:tabLst>
                <a:tab pos="532100" algn="l"/>
              </a:tabLst>
            </a:pPr>
            <a:r>
              <a:rPr sz="4082" spc="-57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4082" dirty="0">
                <a:solidFill>
                  <a:srgbClr val="627CC3"/>
                </a:solidFill>
                <a:latin typeface="Georgia"/>
                <a:cs typeface="Georgia"/>
              </a:rPr>
              <a:t>	</a:t>
            </a:r>
            <a:r>
              <a:rPr sz="3175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«Педагог-</a:t>
            </a:r>
            <a:r>
              <a:rPr sz="317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методист»</a:t>
            </a:r>
            <a:r>
              <a:rPr sz="3175" b="1" spc="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«педагог-</a:t>
            </a:r>
            <a:r>
              <a:rPr sz="317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наставник»</a:t>
            </a:r>
            <a:endParaRPr sz="3175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21894" y="1224541"/>
            <a:ext cx="10182694" cy="5493130"/>
            <a:chOff x="107504" y="627532"/>
            <a:chExt cx="8980603" cy="4526262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04" y="627532"/>
              <a:ext cx="3816477" cy="452626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2250" y="1209658"/>
              <a:ext cx="6475857" cy="3720338"/>
            </a:xfrm>
            <a:prstGeom prst="rect">
              <a:avLst/>
            </a:prstGeom>
          </p:spPr>
        </p:pic>
      </p:grpSp>
      <p:pic>
        <p:nvPicPr>
          <p:cNvPr id="15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0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789" y="455265"/>
            <a:ext cx="8734287" cy="6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401">
              <a:lnSpc>
                <a:spcPts val="2619"/>
              </a:lnSpc>
              <a:tabLst>
                <a:tab pos="377294" algn="l"/>
              </a:tabLst>
            </a:pPr>
            <a:r>
              <a:rPr sz="2608" spc="-57" dirty="0">
                <a:solidFill>
                  <a:srgbClr val="C00000"/>
                </a:solidFill>
                <a:latin typeface="Georgia"/>
                <a:cs typeface="Georgia"/>
              </a:rPr>
              <a:t>*</a:t>
            </a:r>
            <a:r>
              <a:rPr sz="2608" dirty="0">
                <a:solidFill>
                  <a:srgbClr val="C00000"/>
                </a:solidFill>
                <a:latin typeface="Georgia"/>
                <a:cs typeface="Georgia"/>
              </a:rPr>
              <a:t>	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2.9</a:t>
            </a:r>
            <a:r>
              <a:rPr sz="2041" b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Распространение</a:t>
            </a:r>
            <a:r>
              <a:rPr sz="2041" b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авторских</a:t>
            </a:r>
            <a:r>
              <a:rPr sz="2041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подходов</a:t>
            </a:r>
            <a:r>
              <a:rPr sz="2041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041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методических</a:t>
            </a:r>
            <a:r>
              <a:rPr sz="2041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разработок</a:t>
            </a:r>
            <a:r>
              <a:rPr sz="2041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endParaRPr sz="2041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77294">
              <a:lnSpc>
                <a:spcPts val="2393"/>
              </a:lnSpc>
            </a:pP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области</a:t>
            </a:r>
            <a:r>
              <a:rPr sz="204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наставнической</a:t>
            </a:r>
            <a:r>
              <a:rPr sz="2041" b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деятельности</a:t>
            </a:r>
            <a:r>
              <a:rPr sz="2041" b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041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образовательной организации</a:t>
            </a:r>
            <a:endParaRPr sz="2041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895" y="1224472"/>
            <a:ext cx="10246068" cy="5437809"/>
            <a:chOff x="107505" y="627472"/>
            <a:chExt cx="9036496" cy="44342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05" y="627472"/>
              <a:ext cx="4698873" cy="44342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4109" y="2128672"/>
              <a:ext cx="4469892" cy="14716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954140" y="2354461"/>
              <a:ext cx="490220" cy="595630"/>
            </a:xfrm>
            <a:custGeom>
              <a:avLst/>
              <a:gdLst/>
              <a:ahLst/>
              <a:cxnLst/>
              <a:rect l="l" t="t" r="r" b="b"/>
              <a:pathLst>
                <a:path w="490220" h="595629">
                  <a:moveTo>
                    <a:pt x="440817" y="0"/>
                  </a:moveTo>
                  <a:lnTo>
                    <a:pt x="24384" y="526821"/>
                  </a:lnTo>
                  <a:lnTo>
                    <a:pt x="0" y="507504"/>
                  </a:lnTo>
                  <a:lnTo>
                    <a:pt x="10287" y="595007"/>
                  </a:lnTo>
                  <a:lnTo>
                    <a:pt x="97790" y="584758"/>
                  </a:lnTo>
                  <a:lnTo>
                    <a:pt x="73278" y="565442"/>
                  </a:lnTo>
                  <a:lnTo>
                    <a:pt x="489712" y="38608"/>
                  </a:lnTo>
                  <a:lnTo>
                    <a:pt x="44081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7" name="object 7"/>
            <p:cNvSpPr/>
            <p:nvPr/>
          </p:nvSpPr>
          <p:spPr>
            <a:xfrm>
              <a:off x="6954140" y="2354461"/>
              <a:ext cx="490220" cy="595630"/>
            </a:xfrm>
            <a:custGeom>
              <a:avLst/>
              <a:gdLst/>
              <a:ahLst/>
              <a:cxnLst/>
              <a:rect l="l" t="t" r="r" b="b"/>
              <a:pathLst>
                <a:path w="490220" h="595629">
                  <a:moveTo>
                    <a:pt x="489712" y="38608"/>
                  </a:moveTo>
                  <a:lnTo>
                    <a:pt x="73278" y="565442"/>
                  </a:lnTo>
                  <a:lnTo>
                    <a:pt x="97790" y="584758"/>
                  </a:lnTo>
                  <a:lnTo>
                    <a:pt x="10287" y="595007"/>
                  </a:lnTo>
                  <a:lnTo>
                    <a:pt x="0" y="507504"/>
                  </a:lnTo>
                  <a:lnTo>
                    <a:pt x="24384" y="526821"/>
                  </a:lnTo>
                  <a:lnTo>
                    <a:pt x="440817" y="0"/>
                  </a:lnTo>
                  <a:lnTo>
                    <a:pt x="489712" y="38608"/>
                  </a:lnTo>
                  <a:close/>
                </a:path>
              </a:pathLst>
            </a:custGeom>
            <a:ln w="15875">
              <a:solidFill>
                <a:srgbClr val="3A6D11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pic>
        <p:nvPicPr>
          <p:cNvPr id="8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76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224" y="408451"/>
            <a:ext cx="9007167" cy="600855"/>
          </a:xfrm>
          <a:prstGeom prst="rect">
            <a:avLst/>
          </a:prstGeom>
        </p:spPr>
        <p:txBody>
          <a:bodyPr vert="horz" wrap="square" lIns="0" tIns="14400" rIns="0" bIns="0" rtlCol="0" anchor="ctr">
            <a:spAutoFit/>
          </a:bodyPr>
          <a:lstStyle/>
          <a:p>
            <a:pPr marL="978516" marR="5760" indent="-964836">
              <a:lnSpc>
                <a:spcPct val="105000"/>
              </a:lnSpc>
              <a:spcBef>
                <a:spcPts val="113"/>
              </a:spcBef>
            </a:pPr>
            <a:r>
              <a:rPr sz="1814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r>
              <a:rPr sz="1814" b="1" spc="-6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</a:t>
            </a:r>
            <a:r>
              <a:rPr sz="1814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sz="1814" b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sz="1814" b="1" spc="-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sz="1814" b="1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 Республики</a:t>
            </a:r>
            <a:r>
              <a:rPr sz="1814" b="1" spc="-3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r>
              <a:rPr sz="1814" b="1" spc="-1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(педагога-</a:t>
            </a:r>
            <a:r>
              <a:rPr sz="1814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наставника,</a:t>
            </a:r>
            <a:r>
              <a:rPr sz="1814" b="1" spc="-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r>
              <a:rPr sz="1814" b="1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14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814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методиста</a:t>
            </a:r>
            <a:r>
              <a:rPr sz="1814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1814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9714" y="1255471"/>
            <a:ext cx="9904284" cy="5249307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705743" algn="just">
              <a:spcBef>
                <a:spcPts val="113"/>
              </a:spcBef>
            </a:pP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2.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Показатели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1701" b="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за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последние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5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лет:</a:t>
            </a:r>
            <a:endParaRPr sz="1701">
              <a:latin typeface="Times New Roman"/>
              <a:cs typeface="Times New Roman"/>
            </a:endParaRPr>
          </a:p>
          <a:p>
            <a:pPr marL="14401" marR="1009476" indent="125283" algn="just">
              <a:buChar char="-"/>
              <a:tabLst>
                <a:tab pos="139684" algn="l"/>
              </a:tabLst>
            </a:pP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Руководство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методическим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объединением,</a:t>
            </a:r>
            <a:r>
              <a:rPr sz="1701" b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рабочими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группами,</a:t>
            </a:r>
            <a:r>
              <a:rPr sz="1701" b="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проблемными</a:t>
            </a:r>
            <a:r>
              <a:rPr sz="1701" b="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группами,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временными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творческими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коллективами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(или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участие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проблемных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группах,</a:t>
            </a:r>
            <a:r>
              <a:rPr sz="1701" b="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временных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творческих</a:t>
            </a:r>
            <a:r>
              <a:rPr sz="1701" b="1" spc="-10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коллективах)</a:t>
            </a:r>
            <a:endParaRPr sz="1701">
              <a:latin typeface="Times New Roman"/>
              <a:cs typeface="Times New Roman"/>
            </a:endParaRPr>
          </a:p>
          <a:p>
            <a:pPr marL="193687" indent="-179287" algn="just">
              <a:buChar char="-"/>
              <a:tabLst>
                <a:tab pos="193687" algn="l"/>
              </a:tabLst>
            </a:pP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Участие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экспертных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комиссиях,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экспертных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советах,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жюри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конкурсов</a:t>
            </a:r>
            <a:endParaRPr sz="1701">
              <a:latin typeface="Times New Roman"/>
              <a:cs typeface="Times New Roman"/>
            </a:endParaRPr>
          </a:p>
          <a:p>
            <a:pPr marL="337692" marR="277930" indent="-324012" algn="just">
              <a:buFont typeface="Times New Roman"/>
              <a:buChar char="-"/>
              <a:tabLst>
                <a:tab pos="339132" algn="l"/>
              </a:tabLst>
            </a:pP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Участие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(личное)</a:t>
            </a:r>
            <a:r>
              <a:rPr sz="170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программах,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проектах,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НПК,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семинарах,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форумах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др.,</a:t>
            </a:r>
            <a:r>
              <a:rPr sz="170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сотрудничество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с 	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ВУЗами</a:t>
            </a:r>
            <a:endParaRPr sz="1701">
              <a:latin typeface="Times New Roman"/>
              <a:cs typeface="Times New Roman"/>
            </a:endParaRPr>
          </a:p>
          <a:p>
            <a:pPr marL="339132" marR="5760" indent="-325452">
              <a:buFont typeface="Times New Roman"/>
              <a:buChar char="-"/>
              <a:tabLst>
                <a:tab pos="339132" algn="l"/>
              </a:tabLst>
            </a:pP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Руководство</a:t>
            </a:r>
            <a:r>
              <a:rPr sz="170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разработкой</a:t>
            </a:r>
            <a:r>
              <a:rPr sz="1701" b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программно-методического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сопровождения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образовательного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процесса,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т.ч.</a:t>
            </a:r>
            <a:r>
              <a:rPr sz="1701" b="1" spc="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методическое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сопровождение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реализации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инновационных</a:t>
            </a:r>
            <a:r>
              <a:rPr sz="1701" b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701" b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проектов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ОО</a:t>
            </a:r>
            <a:endParaRPr sz="1701">
              <a:latin typeface="Times New Roman"/>
              <a:cs typeface="Times New Roman"/>
            </a:endParaRPr>
          </a:p>
          <a:p>
            <a:pPr marL="392414" indent="-378014">
              <a:spcBef>
                <a:spcPts val="6"/>
              </a:spcBef>
              <a:buFont typeface="Times New Roman"/>
              <a:buChar char="-"/>
              <a:tabLst>
                <a:tab pos="392414" algn="l"/>
              </a:tabLst>
            </a:pP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Выступления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семинарах,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конференциях,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701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чтениях,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методические</a:t>
            </a:r>
            <a:r>
              <a:rPr sz="1701" b="1" spc="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публикации</a:t>
            </a:r>
            <a:endParaRPr sz="1701">
              <a:latin typeface="Times New Roman"/>
              <a:cs typeface="Times New Roman"/>
            </a:endParaRPr>
          </a:p>
          <a:p>
            <a:pPr marL="339132" marR="170646" indent="-325452">
              <a:buFont typeface="Times New Roman"/>
              <a:buChar char="-"/>
              <a:tabLst>
                <a:tab pos="339132" algn="l"/>
              </a:tabLst>
            </a:pP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Методическая</a:t>
            </a:r>
            <a:r>
              <a:rPr sz="1701" b="1" spc="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поддержка</a:t>
            </a:r>
            <a:r>
              <a:rPr sz="1701" b="1" spc="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(сопровождение)</a:t>
            </a:r>
            <a:r>
              <a:rPr sz="1701" b="1" spc="-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работников,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направленная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1701" b="1" spc="-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их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профессиональное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развитие</a:t>
            </a:r>
            <a:r>
              <a:rPr sz="170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преодоление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профессиональных</a:t>
            </a:r>
            <a:r>
              <a:rPr sz="170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дефицитов</a:t>
            </a:r>
            <a:r>
              <a:rPr sz="170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рамках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реализации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ИОМ</a:t>
            </a:r>
            <a:r>
              <a:rPr sz="1701" b="1" spc="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(для</a:t>
            </a:r>
            <a:r>
              <a:rPr sz="1701" b="1" spc="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педагогов-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методистов)</a:t>
            </a:r>
            <a:endParaRPr sz="1701">
              <a:latin typeface="Times New Roman"/>
              <a:cs typeface="Times New Roman"/>
            </a:endParaRPr>
          </a:p>
          <a:p>
            <a:pPr marL="339132" marR="1043318" indent="-325452">
              <a:buFont typeface="Times New Roman"/>
              <a:buChar char="-"/>
              <a:tabLst>
                <a:tab pos="339132" algn="l"/>
              </a:tabLst>
            </a:pP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Наставничество/сопровождение</a:t>
            </a:r>
            <a:r>
              <a:rPr sz="1701" b="1" i="1" spc="-62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701" b="1" i="1" spc="-17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развития</a:t>
            </a:r>
            <a:r>
              <a:rPr sz="1701" b="1" i="1" spc="-34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педагогов</a:t>
            </a:r>
            <a:r>
              <a:rPr sz="1701" b="1" i="1" spc="-51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(для</a:t>
            </a:r>
            <a:r>
              <a:rPr sz="1701" b="1" i="1" spc="-28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педагогов- наставников)</a:t>
            </a:r>
            <a:endParaRPr sz="1701">
              <a:latin typeface="Times New Roman"/>
              <a:cs typeface="Times New Roman"/>
            </a:endParaRPr>
          </a:p>
          <a:p>
            <a:pPr marL="339132" marR="1005876" indent="-325452">
              <a:buFont typeface="Times New Roman"/>
              <a:buChar char="-"/>
              <a:tabLst>
                <a:tab pos="339132" algn="l"/>
              </a:tabLst>
            </a:pP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Руководство</a:t>
            </a:r>
            <a:r>
              <a:rPr sz="1701" b="1" i="1" spc="-51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педагогической</a:t>
            </a:r>
            <a:r>
              <a:rPr sz="1701" b="1" i="1" spc="-79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практикой</a:t>
            </a:r>
            <a:r>
              <a:rPr sz="1701" b="1" i="1" spc="-68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студентов</a:t>
            </a:r>
            <a:r>
              <a:rPr sz="1701" b="1" i="1" spc="-45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(для</a:t>
            </a:r>
            <a:r>
              <a:rPr sz="1701" b="1" i="1" spc="-68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учителей</a:t>
            </a:r>
            <a:r>
              <a:rPr sz="1701" b="1" i="1" spc="-57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общеобразовательных организаций)</a:t>
            </a:r>
            <a:endParaRPr sz="1701">
              <a:latin typeface="Times New Roman"/>
              <a:cs typeface="Times New Roman"/>
            </a:endParaRPr>
          </a:p>
          <a:p>
            <a:pPr marL="339132" indent="-324732">
              <a:spcBef>
                <a:spcPts val="6"/>
              </a:spcBef>
              <a:buFont typeface="Times New Roman"/>
              <a:buChar char="-"/>
              <a:tabLst>
                <a:tab pos="339132" algn="l"/>
              </a:tabLst>
            </a:pP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Распространение</a:t>
            </a:r>
            <a:r>
              <a:rPr sz="1701" b="1" i="1" spc="-45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авторских</a:t>
            </a:r>
            <a:r>
              <a:rPr sz="1701" b="1" i="1" spc="-51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подходов</a:t>
            </a:r>
            <a:r>
              <a:rPr sz="1701" b="1" i="1" spc="-34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и</a:t>
            </a:r>
            <a:r>
              <a:rPr sz="1701" b="1" i="1" spc="-40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методических</a:t>
            </a:r>
            <a:r>
              <a:rPr sz="1701" b="1" i="1" spc="-23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разработок</a:t>
            </a:r>
            <a:r>
              <a:rPr sz="1701" b="1" i="1" spc="-62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в</a:t>
            </a:r>
            <a:r>
              <a:rPr sz="1701" b="1" i="1" spc="-34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области</a:t>
            </a:r>
            <a:r>
              <a:rPr sz="1701" b="1" i="1" spc="-34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наставнической</a:t>
            </a:r>
            <a:endParaRPr sz="1701">
              <a:latin typeface="Times New Roman"/>
              <a:cs typeface="Times New Roman"/>
            </a:endParaRPr>
          </a:p>
          <a:p>
            <a:pPr marL="339132"/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деятельности </a:t>
            </a:r>
            <a:r>
              <a:rPr sz="1701" b="1" i="1" dirty="0">
                <a:solidFill>
                  <a:srgbClr val="435FAA"/>
                </a:solidFill>
                <a:latin typeface="Times New Roman"/>
                <a:cs typeface="Times New Roman"/>
              </a:rPr>
              <a:t>в</a:t>
            </a:r>
            <a:r>
              <a:rPr sz="1701" b="1" i="1" spc="-40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701" b="1" i="1" spc="-28" dirty="0">
                <a:solidFill>
                  <a:srgbClr val="435FAA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435FAA"/>
                </a:solidFill>
                <a:latin typeface="Times New Roman"/>
                <a:cs typeface="Times New Roman"/>
              </a:rPr>
              <a:t>организации</a:t>
            </a:r>
            <a:endParaRPr sz="170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171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58373" y="517898"/>
            <a:ext cx="9619885" cy="5474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69206" algn="ctr">
              <a:lnSpc>
                <a:spcPts val="3453"/>
              </a:lnSpc>
            </a:pPr>
            <a:r>
              <a:rPr sz="3458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3458" spc="272" dirty="0">
                <a:solidFill>
                  <a:srgbClr val="627CC3"/>
                </a:solidFill>
                <a:latin typeface="Georgia"/>
                <a:cs typeface="Georgia"/>
              </a:rPr>
              <a:t> </a:t>
            </a:r>
            <a:r>
              <a:rPr sz="2721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Упрощенная</a:t>
            </a:r>
            <a:r>
              <a:rPr sz="272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(льготная)</a:t>
            </a:r>
            <a:r>
              <a:rPr sz="272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аттестация</a:t>
            </a:r>
            <a:r>
              <a:rPr sz="2721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endParaRPr sz="2721" dirty="0">
              <a:latin typeface="Times New Roman"/>
              <a:cs typeface="Times New Roman"/>
            </a:endParaRPr>
          </a:p>
          <a:p>
            <a:pPr marL="1087240">
              <a:lnSpc>
                <a:spcPts val="2835"/>
              </a:lnSpc>
            </a:pP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квалификационных</a:t>
            </a:r>
            <a:r>
              <a:rPr sz="2721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категорий</a:t>
            </a:r>
            <a:r>
              <a:rPr sz="2721" b="1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(первой/высшей</a:t>
            </a:r>
            <a:r>
              <a:rPr sz="272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)</a:t>
            </a:r>
            <a:endParaRPr sz="2721" dirty="0">
              <a:latin typeface="Times New Roman"/>
              <a:cs typeface="Times New Roman"/>
            </a:endParaRPr>
          </a:p>
          <a:p>
            <a:pPr marL="402495" indent="-388094">
              <a:lnSpc>
                <a:spcPts val="2092"/>
              </a:lnSpc>
              <a:buFont typeface="Arial MT"/>
              <a:buChar char="•"/>
              <a:tabLst>
                <a:tab pos="402495" algn="l"/>
              </a:tabLst>
            </a:pP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При</a:t>
            </a:r>
            <a:r>
              <a:rPr sz="2041" spc="3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наличии</a:t>
            </a:r>
            <a:r>
              <a:rPr sz="2041" spc="329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государственных</a:t>
            </a:r>
            <a:r>
              <a:rPr sz="2041" spc="33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041" spc="31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ведомственных</a:t>
            </a:r>
            <a:r>
              <a:rPr sz="2041" spc="33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наград,</a:t>
            </a:r>
            <a:r>
              <a:rPr sz="2041" spc="3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дипломов</a:t>
            </a:r>
            <a:r>
              <a:rPr sz="2041" spc="3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победителей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402495">
              <a:tabLst>
                <a:tab pos="1844708" algn="l"/>
                <a:tab pos="3106194" algn="l"/>
                <a:tab pos="5146749" algn="l"/>
                <a:tab pos="6778329" algn="l"/>
                <a:tab pos="8448071" algn="l"/>
              </a:tabLst>
            </a:pP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(призеров)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конкурса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профмастерства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	</a:t>
            </a:r>
            <a:r>
              <a:rPr sz="204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(установлен</a:t>
            </a:r>
            <a:r>
              <a:rPr sz="2041" i="1" dirty="0">
                <a:solidFill>
                  <a:srgbClr val="0070C0"/>
                </a:solidFill>
                <a:latin typeface="Times New Roman"/>
                <a:cs typeface="Times New Roman"/>
              </a:rPr>
              <a:t>	</a:t>
            </a:r>
            <a:r>
              <a:rPr sz="204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ПЕРЕЧЕНЬ,</a:t>
            </a:r>
            <a:r>
              <a:rPr sz="2041" i="1" dirty="0">
                <a:solidFill>
                  <a:srgbClr val="0070C0"/>
                </a:solidFill>
                <a:latin typeface="Times New Roman"/>
                <a:cs typeface="Times New Roman"/>
              </a:rPr>
              <a:t>	</a:t>
            </a:r>
            <a:r>
              <a:rPr sz="204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смотрите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402495"/>
            <a:r>
              <a:rPr sz="204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Регламент</a:t>
            </a:r>
            <a:r>
              <a:rPr sz="204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)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14401" marR="5760" algn="just"/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педагог,</a:t>
            </a:r>
            <a:r>
              <a:rPr sz="2041" spc="29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желающий</a:t>
            </a:r>
            <a:r>
              <a:rPr sz="2041" spc="30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аттестоваться</a:t>
            </a:r>
            <a:r>
              <a:rPr sz="2041" spc="31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на</a:t>
            </a:r>
            <a:r>
              <a:rPr sz="2041" spc="30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первую</a:t>
            </a:r>
            <a:r>
              <a:rPr sz="2041" spc="29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или</a:t>
            </a:r>
            <a:r>
              <a:rPr sz="2041" spc="30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высшую</a:t>
            </a:r>
            <a:r>
              <a:rPr sz="2041" spc="28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кв.категорию,</a:t>
            </a:r>
            <a:r>
              <a:rPr sz="2041" spc="28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имеющий государственную</a:t>
            </a:r>
            <a:r>
              <a:rPr sz="204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или</a:t>
            </a:r>
            <a:r>
              <a:rPr sz="204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ведомственную</a:t>
            </a:r>
            <a:r>
              <a:rPr sz="204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награду</a:t>
            </a:r>
            <a:r>
              <a:rPr sz="2041" spc="-6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высокого</a:t>
            </a:r>
            <a:r>
              <a:rPr sz="2041" spc="-5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образца,</a:t>
            </a:r>
            <a:r>
              <a:rPr sz="204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0070C0"/>
                </a:solidFill>
                <a:latin typeface="Times New Roman"/>
                <a:cs typeface="Times New Roman"/>
              </a:rPr>
              <a:t>подает</a:t>
            </a:r>
            <a:r>
              <a:rPr sz="2041" b="1" spc="-6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0070C0"/>
                </a:solidFill>
                <a:latin typeface="Times New Roman"/>
                <a:cs typeface="Times New Roman"/>
              </a:rPr>
              <a:t>заявление</a:t>
            </a:r>
            <a:r>
              <a:rPr sz="2041" b="1" spc="-5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0070C0"/>
                </a:solidFill>
                <a:latin typeface="Times New Roman"/>
                <a:cs typeface="Times New Roman"/>
              </a:rPr>
              <a:t>на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аттестацию</a:t>
            </a:r>
            <a:r>
              <a:rPr sz="204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041" spc="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0070C0"/>
                </a:solidFill>
                <a:latin typeface="Times New Roman"/>
                <a:cs typeface="Times New Roman"/>
              </a:rPr>
              <a:t>прикладывает</a:t>
            </a:r>
            <a:r>
              <a:rPr sz="2041" b="1" spc="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0070C0"/>
                </a:solidFill>
                <a:latin typeface="Times New Roman"/>
                <a:cs typeface="Times New Roman"/>
              </a:rPr>
              <a:t>копию</a:t>
            </a:r>
            <a:r>
              <a:rPr sz="2041" b="1" spc="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0070C0"/>
                </a:solidFill>
                <a:latin typeface="Times New Roman"/>
                <a:cs typeface="Times New Roman"/>
              </a:rPr>
              <a:t>документа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r>
              <a:rPr sz="2041" spc="2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подтверждающего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 наличие</a:t>
            </a:r>
            <a:r>
              <a:rPr sz="2041" spc="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награды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или</a:t>
            </a:r>
            <a:r>
              <a:rPr sz="2041" spc="14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грамоты</a:t>
            </a:r>
            <a:r>
              <a:rPr sz="2041" spc="159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(диплома)</a:t>
            </a:r>
            <a:r>
              <a:rPr sz="2041" spc="16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призера</a:t>
            </a:r>
            <a:r>
              <a:rPr sz="2041" spc="17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проф.конкурса</a:t>
            </a:r>
            <a:r>
              <a:rPr sz="2041" spc="16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(за</a:t>
            </a:r>
            <a:r>
              <a:rPr sz="2041" spc="15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последние</a:t>
            </a:r>
            <a:r>
              <a:rPr sz="2041" spc="15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5</a:t>
            </a:r>
            <a:r>
              <a:rPr sz="2041" spc="14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лет).</a:t>
            </a:r>
            <a:r>
              <a:rPr sz="2041" spc="15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u="sng" dirty="0">
                <a:solidFill>
                  <a:srgbClr val="0070C0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Без</a:t>
            </a:r>
            <a:r>
              <a:rPr sz="2041" u="sng" spc="159" dirty="0">
                <a:solidFill>
                  <a:srgbClr val="0070C0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заполнения</a:t>
            </a:r>
            <a:r>
              <a:rPr sz="2041" spc="-1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карты</a:t>
            </a:r>
            <a:r>
              <a:rPr sz="2041" u="sng" spc="-11" dirty="0">
                <a:solidFill>
                  <a:srgbClr val="0070C0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!!!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402495" indent="-388094" algn="just">
              <a:spcBef>
                <a:spcPts val="6"/>
              </a:spcBef>
              <a:buFont typeface="Arial MT"/>
              <a:buChar char="•"/>
              <a:tabLst>
                <a:tab pos="402495" algn="l"/>
              </a:tabLst>
            </a:pP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Аттестационная</a:t>
            </a:r>
            <a:r>
              <a:rPr sz="2041" spc="11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комиссия</a:t>
            </a:r>
            <a:r>
              <a:rPr sz="2041" spc="9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МО</a:t>
            </a:r>
            <a:r>
              <a:rPr sz="2041" spc="9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041" spc="102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н</a:t>
            </a:r>
            <a:r>
              <a:rPr sz="2041" spc="9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РТ</a:t>
            </a:r>
            <a:r>
              <a:rPr sz="2041" spc="91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устанавливает</a:t>
            </a:r>
            <a:r>
              <a:rPr sz="2041" spc="10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(продлевает)</a:t>
            </a:r>
            <a:r>
              <a:rPr sz="2041" spc="96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70C0"/>
                </a:solidFill>
                <a:latin typeface="Times New Roman"/>
                <a:cs typeface="Times New Roman"/>
              </a:rPr>
              <a:t>категорию.</a:t>
            </a:r>
            <a:r>
              <a:rPr sz="2041" spc="10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i="1" spc="-28" dirty="0">
                <a:solidFill>
                  <a:srgbClr val="0070C0"/>
                </a:solidFill>
                <a:latin typeface="Times New Roman"/>
                <a:cs typeface="Times New Roman"/>
              </a:rPr>
              <a:t>(По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402495" algn="just"/>
            <a:r>
              <a:rPr sz="2041" i="1" dirty="0">
                <a:solidFill>
                  <a:srgbClr val="0070C0"/>
                </a:solidFill>
                <a:latin typeface="Times New Roman"/>
                <a:cs typeface="Times New Roman"/>
              </a:rPr>
              <a:t>итогам</a:t>
            </a:r>
            <a:r>
              <a:rPr sz="2041" i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70C0"/>
                </a:solidFill>
                <a:latin typeface="Times New Roman"/>
                <a:cs typeface="Times New Roman"/>
              </a:rPr>
              <a:t>издается</a:t>
            </a:r>
            <a:r>
              <a:rPr sz="2041" i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70C0"/>
                </a:solidFill>
                <a:latin typeface="Times New Roman"/>
                <a:cs typeface="Times New Roman"/>
              </a:rPr>
              <a:t>приказ</a:t>
            </a:r>
            <a:r>
              <a:rPr sz="2041" i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70C0"/>
                </a:solidFill>
                <a:latin typeface="Times New Roman"/>
                <a:cs typeface="Times New Roman"/>
              </a:rPr>
              <a:t>МО</a:t>
            </a:r>
            <a:r>
              <a:rPr sz="2041" i="1" spc="-28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041" i="1" spc="-17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70C0"/>
                </a:solidFill>
                <a:latin typeface="Times New Roman"/>
                <a:cs typeface="Times New Roman"/>
              </a:rPr>
              <a:t>н</a:t>
            </a:r>
            <a:r>
              <a:rPr sz="2041" i="1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041" i="1" spc="-23" dirty="0">
                <a:solidFill>
                  <a:srgbClr val="0070C0"/>
                </a:solidFill>
                <a:latin typeface="Times New Roman"/>
                <a:cs typeface="Times New Roman"/>
              </a:rPr>
              <a:t>РТ).</a:t>
            </a:r>
            <a:endParaRPr sz="204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marL="14401" marR="5760">
              <a:tabLst>
                <a:tab pos="4053029" algn="l"/>
              </a:tabLst>
            </a:pP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Внимание!</a:t>
            </a:r>
            <a:r>
              <a:rPr sz="2041" b="1" spc="23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Можно</a:t>
            </a:r>
            <a:r>
              <a:rPr sz="2041" i="1" spc="23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заявиться</a:t>
            </a:r>
            <a:r>
              <a:rPr sz="2041" i="1" spc="24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spc="-28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	высшую</a:t>
            </a:r>
            <a:r>
              <a:rPr sz="2041" i="1" spc="2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категорию</a:t>
            </a:r>
            <a:r>
              <a:rPr sz="2041" i="1" spc="2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2041" i="1" spc="24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упрощенной</a:t>
            </a:r>
            <a:r>
              <a:rPr sz="2041" i="1" spc="2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форме,</a:t>
            </a:r>
            <a:r>
              <a:rPr sz="2041" i="1" spc="2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spc="-23" dirty="0">
                <a:solidFill>
                  <a:srgbClr val="C00000"/>
                </a:solidFill>
                <a:latin typeface="Times New Roman"/>
                <a:cs typeface="Times New Roman"/>
              </a:rPr>
              <a:t>имея </a:t>
            </a:r>
            <a:r>
              <a:rPr sz="204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первую</a:t>
            </a:r>
            <a:r>
              <a:rPr sz="204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;</a:t>
            </a:r>
            <a:endParaRPr sz="2041" dirty="0">
              <a:latin typeface="Times New Roman"/>
              <a:cs typeface="Times New Roman"/>
            </a:endParaRPr>
          </a:p>
          <a:p>
            <a:pPr marL="164166" indent="-149766">
              <a:spcBef>
                <a:spcPts val="6"/>
              </a:spcBef>
              <a:buChar char="-"/>
              <a:tabLst>
                <a:tab pos="164166" algn="l"/>
              </a:tabLst>
            </a:pP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Можно</a:t>
            </a:r>
            <a:r>
              <a:rPr sz="204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заявиться</a:t>
            </a:r>
            <a:r>
              <a:rPr sz="204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2041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первую</a:t>
            </a:r>
            <a:r>
              <a:rPr sz="204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категорию,</a:t>
            </a:r>
            <a:r>
              <a:rPr sz="204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204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упрощенной</a:t>
            </a:r>
            <a:r>
              <a:rPr sz="204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форме,</a:t>
            </a:r>
            <a:r>
              <a:rPr sz="204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204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имея</a:t>
            </a:r>
            <a:r>
              <a:rPr sz="204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категории</a:t>
            </a:r>
            <a:r>
              <a:rPr sz="2041" spc="-11" dirty="0">
                <a:solidFill>
                  <a:srgbClr val="C00000"/>
                </a:solidFill>
                <a:latin typeface="Times New Roman"/>
                <a:cs typeface="Times New Roman"/>
              </a:rPr>
              <a:t>.</a:t>
            </a:r>
            <a:endParaRPr sz="2041" dirty="0">
              <a:latin typeface="Times New Roman"/>
              <a:cs typeface="Times New Roman"/>
            </a:endParaRPr>
          </a:p>
          <a:p>
            <a:pPr marL="14401" marR="5760" indent="246968">
              <a:buChar char="-"/>
              <a:tabLst>
                <a:tab pos="261368" algn="l"/>
                <a:tab pos="722187" algn="l"/>
                <a:tab pos="1419172" algn="l"/>
                <a:tab pos="2672018" algn="l"/>
                <a:tab pos="3968786" algn="l"/>
                <a:tab pos="4545526" algn="l"/>
                <a:tab pos="5605406" algn="l"/>
                <a:tab pos="6984257" algn="l"/>
                <a:tab pos="7402591" algn="l"/>
                <a:tab pos="8899528" algn="l"/>
              </a:tabLst>
            </a:pPr>
            <a:r>
              <a:rPr sz="2041" spc="-28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spc="-23" dirty="0">
                <a:solidFill>
                  <a:srgbClr val="C00000"/>
                </a:solidFill>
                <a:latin typeface="Times New Roman"/>
                <a:cs typeface="Times New Roman"/>
              </a:rPr>
              <a:t>имея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категории</a:t>
            </a:r>
            <a:r>
              <a:rPr sz="204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заявиться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i="1" spc="-28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высшую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категорию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i="1" spc="-28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упрощенной</a:t>
            </a:r>
            <a:r>
              <a:rPr sz="2041" i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41" i="1" spc="-45" dirty="0">
                <a:solidFill>
                  <a:srgbClr val="C00000"/>
                </a:solidFill>
                <a:latin typeface="Times New Roman"/>
                <a:cs typeface="Times New Roman"/>
              </a:rPr>
              <a:t>форме</a:t>
            </a:r>
            <a:r>
              <a:rPr sz="2041" i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НЕЛЬЗЯ!!!</a:t>
            </a:r>
            <a:endParaRPr sz="2041" dirty="0">
              <a:latin typeface="Times New Roman"/>
              <a:cs typeface="Times New Roman"/>
            </a:endParaRPr>
          </a:p>
        </p:txBody>
      </p:sp>
      <p:pic>
        <p:nvPicPr>
          <p:cNvPr id="6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92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63512" y="654257"/>
            <a:ext cx="6797495" cy="502409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08"/>
              </a:spcBef>
            </a:pPr>
            <a:r>
              <a:rPr sz="3175" b="1" i="1" dirty="0">
                <a:solidFill>
                  <a:srgbClr val="C00000"/>
                </a:solidFill>
                <a:latin typeface="Times New Roman"/>
                <a:cs typeface="Times New Roman"/>
              </a:rPr>
              <a:t>Перечень</a:t>
            </a:r>
            <a:r>
              <a:rPr sz="3175" b="1" i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документов</a:t>
            </a:r>
            <a:r>
              <a:rPr sz="3175" b="1" i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3175" b="1" i="1" spc="-7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упрощенную</a:t>
            </a:r>
            <a:endParaRPr sz="3175" b="1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04627" y="1113167"/>
            <a:ext cx="4715263" cy="502409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>
              <a:spcBef>
                <a:spcPts val="108"/>
              </a:spcBef>
            </a:pPr>
            <a:r>
              <a:rPr sz="3175" b="1" i="1" dirty="0">
                <a:solidFill>
                  <a:srgbClr val="C00000"/>
                </a:solidFill>
                <a:latin typeface="Times New Roman"/>
                <a:cs typeface="Times New Roman"/>
              </a:rPr>
              <a:t>(льготную)</a:t>
            </a:r>
            <a:r>
              <a:rPr sz="3175" b="1" i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аттестацию</a:t>
            </a:r>
            <a:r>
              <a:rPr sz="317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3175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178" y="1557871"/>
            <a:ext cx="5961578" cy="364274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14401">
              <a:spcBef>
                <a:spcPts val="119"/>
              </a:spcBef>
            </a:pPr>
            <a:r>
              <a:rPr sz="2268" dirty="0">
                <a:solidFill>
                  <a:srgbClr val="007937"/>
                </a:solidFill>
                <a:latin typeface="Times New Roman"/>
                <a:cs typeface="Times New Roman"/>
              </a:rPr>
              <a:t>1.</a:t>
            </a:r>
            <a:r>
              <a:rPr sz="2268" b="1" dirty="0">
                <a:solidFill>
                  <a:srgbClr val="007937"/>
                </a:solidFill>
                <a:latin typeface="Times New Roman"/>
                <a:cs typeface="Times New Roman"/>
              </a:rPr>
              <a:t>Заявление</a:t>
            </a:r>
            <a:r>
              <a:rPr sz="2268" b="1" spc="-62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7937"/>
                </a:solidFill>
                <a:latin typeface="Times New Roman"/>
                <a:cs typeface="Times New Roman"/>
              </a:rPr>
              <a:t>(</a:t>
            </a:r>
            <a:r>
              <a:rPr sz="2268" i="1" spc="-11" dirty="0">
                <a:solidFill>
                  <a:srgbClr val="007937"/>
                </a:solidFill>
                <a:latin typeface="Times New Roman"/>
                <a:cs typeface="Times New Roman"/>
              </a:rPr>
              <a:t>заполняется</a:t>
            </a:r>
            <a:r>
              <a:rPr sz="2268" i="1" spc="-7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в</a:t>
            </a:r>
            <a:r>
              <a:rPr sz="2268" i="1" spc="-23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>
                <a:solidFill>
                  <a:srgbClr val="007937"/>
                </a:solidFill>
                <a:latin typeface="Times New Roman"/>
                <a:cs typeface="Times New Roman"/>
              </a:rPr>
              <a:t>электронном</a:t>
            </a:r>
            <a:r>
              <a:rPr sz="2268" i="1" spc="-6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>
                <a:solidFill>
                  <a:srgbClr val="007937"/>
                </a:solidFill>
                <a:latin typeface="Times New Roman"/>
                <a:cs typeface="Times New Roman"/>
              </a:rPr>
              <a:t>виде</a:t>
            </a:r>
            <a:r>
              <a:rPr sz="2268" spc="-11" dirty="0">
                <a:solidFill>
                  <a:srgbClr val="007937"/>
                </a:solidFill>
                <a:latin typeface="Times New Roman"/>
                <a:cs typeface="Times New Roman"/>
              </a:rPr>
              <a:t>).</a:t>
            </a:r>
            <a:endParaRPr sz="2268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80456" y="1877492"/>
            <a:ext cx="8218050" cy="364274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14401">
              <a:spcBef>
                <a:spcPts val="119"/>
              </a:spcBef>
            </a:pPr>
            <a:r>
              <a:rPr sz="2268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268" spc="-7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FF0000"/>
                </a:solidFill>
                <a:latin typeface="Times New Roman"/>
                <a:cs typeface="Times New Roman"/>
              </a:rPr>
              <a:t>основании</a:t>
            </a:r>
            <a:r>
              <a:rPr sz="2268" spc="-5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FF0000"/>
                </a:solidFill>
                <a:latin typeface="Times New Roman"/>
                <a:cs typeface="Times New Roman"/>
              </a:rPr>
              <a:t>прописать</a:t>
            </a:r>
            <a:r>
              <a:rPr sz="2268" spc="-5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FF0000"/>
                </a:solidFill>
                <a:latin typeface="Times New Roman"/>
                <a:cs typeface="Times New Roman"/>
              </a:rPr>
              <a:t>результативность,</a:t>
            </a:r>
            <a:r>
              <a:rPr sz="2268" spc="-7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FF0000"/>
                </a:solidFill>
                <a:latin typeface="Times New Roman"/>
                <a:cs typeface="Times New Roman"/>
              </a:rPr>
              <a:t>согласно</a:t>
            </a:r>
            <a:r>
              <a:rPr sz="2268" spc="-5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FF0000"/>
                </a:solidFill>
                <a:latin typeface="Times New Roman"/>
                <a:cs typeface="Times New Roman"/>
              </a:rPr>
              <a:t>требованиям</a:t>
            </a:r>
            <a:r>
              <a:rPr sz="2268" spc="-7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spc="-57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endParaRPr sz="2268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05846" y="2085198"/>
            <a:ext cx="4369664" cy="364274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14401">
              <a:spcBef>
                <a:spcPts val="119"/>
              </a:spcBef>
            </a:pPr>
            <a:r>
              <a:rPr sz="2268" spc="-23" dirty="0">
                <a:solidFill>
                  <a:srgbClr val="FF0000"/>
                </a:solidFill>
                <a:latin typeface="Times New Roman"/>
                <a:cs typeface="Times New Roman"/>
              </a:rPr>
              <a:t>категории!</a:t>
            </a:r>
            <a:r>
              <a:rPr sz="2268" spc="-1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FF0000"/>
                </a:solidFill>
                <a:latin typeface="Times New Roman"/>
                <a:cs typeface="Times New Roman"/>
              </a:rPr>
              <a:t>(пункт</a:t>
            </a:r>
            <a:r>
              <a:rPr sz="2268" b="1" i="1" spc="-5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FF0000"/>
                </a:solidFill>
                <a:latin typeface="Times New Roman"/>
                <a:cs typeface="Times New Roman"/>
              </a:rPr>
              <a:t>35,</a:t>
            </a:r>
            <a:r>
              <a:rPr sz="2268" b="1" i="1" spc="-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FF0000"/>
                </a:solidFill>
                <a:latin typeface="Times New Roman"/>
                <a:cs typeface="Times New Roman"/>
              </a:rPr>
              <a:t>36</a:t>
            </a:r>
            <a:r>
              <a:rPr sz="2268" b="1" i="1" spc="-2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Порядка)</a:t>
            </a:r>
            <a:endParaRPr sz="2268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1179" y="2724555"/>
            <a:ext cx="9039567" cy="3042806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302411" indent="-288011">
              <a:lnSpc>
                <a:spcPts val="2619"/>
              </a:lnSpc>
              <a:spcBef>
                <a:spcPts val="113"/>
              </a:spcBef>
              <a:buFont typeface="Times New Roman"/>
              <a:buAutoNum type="arabicPeriod" startAt="2"/>
              <a:tabLst>
                <a:tab pos="302411" algn="l"/>
              </a:tabLst>
            </a:pPr>
            <a:r>
              <a:rPr sz="2268" b="1" dirty="0">
                <a:solidFill>
                  <a:srgbClr val="007937"/>
                </a:solidFill>
                <a:latin typeface="Times New Roman"/>
                <a:cs typeface="Times New Roman"/>
              </a:rPr>
              <a:t>Копия</a:t>
            </a:r>
            <a:r>
              <a:rPr sz="2268" b="1" spc="-79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7937"/>
                </a:solidFill>
                <a:latin typeface="Times New Roman"/>
                <a:cs typeface="Times New Roman"/>
              </a:rPr>
              <a:t>документа,</a:t>
            </a:r>
            <a:r>
              <a:rPr sz="2268" spc="-7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7937"/>
                </a:solidFill>
                <a:latin typeface="Times New Roman"/>
                <a:cs typeface="Times New Roman"/>
              </a:rPr>
              <a:t>подтверждающего</a:t>
            </a:r>
            <a:r>
              <a:rPr sz="2268" spc="-7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007937"/>
                </a:solidFill>
                <a:latin typeface="Times New Roman"/>
                <a:cs typeface="Times New Roman"/>
              </a:rPr>
              <a:t>упрощенность</a:t>
            </a:r>
            <a:r>
              <a:rPr sz="2268" spc="-6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007937"/>
                </a:solidFill>
                <a:latin typeface="Times New Roman"/>
                <a:cs typeface="Times New Roman"/>
              </a:rPr>
              <a:t>аттестации</a:t>
            </a:r>
            <a:r>
              <a:rPr sz="2268" spc="-11" dirty="0">
                <a:solidFill>
                  <a:srgbClr val="007937"/>
                </a:solidFill>
                <a:latin typeface="Times New Roman"/>
                <a:cs typeface="Times New Roman"/>
              </a:rPr>
              <a:t>:</a:t>
            </a:r>
            <a:endParaRPr sz="2268" dirty="0">
              <a:latin typeface="Times New Roman"/>
              <a:cs typeface="Times New Roman"/>
            </a:endParaRPr>
          </a:p>
          <a:p>
            <a:pPr marL="408255" lvl="1" indent="-393854">
              <a:lnSpc>
                <a:spcPts val="2619"/>
              </a:lnSpc>
              <a:buClr>
                <a:srgbClr val="627CC3"/>
              </a:buClr>
              <a:buSzPct val="130000"/>
              <a:buFont typeface="Arial MT"/>
              <a:buChar char="•"/>
              <a:tabLst>
                <a:tab pos="408255" algn="l"/>
                <a:tab pos="3916944" algn="l"/>
              </a:tabLst>
            </a:pP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удостоверение</a:t>
            </a:r>
            <a:r>
              <a:rPr sz="2268" i="1" spc="-79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к</a:t>
            </a:r>
            <a:r>
              <a:rPr sz="2268" i="1" spc="-23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>
                <a:solidFill>
                  <a:srgbClr val="007937"/>
                </a:solidFill>
                <a:latin typeface="Times New Roman"/>
                <a:cs typeface="Times New Roman"/>
              </a:rPr>
              <a:t>награде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	</a:t>
            </a:r>
            <a:r>
              <a:rPr sz="2268" spc="-28" dirty="0">
                <a:solidFill>
                  <a:srgbClr val="007937"/>
                </a:solidFill>
                <a:latin typeface="Times New Roman"/>
                <a:cs typeface="Times New Roman"/>
              </a:rPr>
              <a:t>ИЛИ</a:t>
            </a:r>
            <a:endParaRPr sz="2268" dirty="0">
              <a:latin typeface="Times New Roman"/>
              <a:cs typeface="Times New Roman"/>
            </a:endParaRPr>
          </a:p>
          <a:p>
            <a:pPr lvl="1">
              <a:spcBef>
                <a:spcPts val="794"/>
              </a:spcBef>
              <a:buClr>
                <a:srgbClr val="627CC3"/>
              </a:buClr>
              <a:buFont typeface="Arial MT"/>
              <a:buChar char="•"/>
            </a:pPr>
            <a:endParaRPr sz="2268" dirty="0">
              <a:latin typeface="Times New Roman"/>
              <a:cs typeface="Times New Roman"/>
            </a:endParaRPr>
          </a:p>
          <a:p>
            <a:pPr marL="335532" marR="5760" lvl="1" indent="-321852">
              <a:lnSpc>
                <a:spcPct val="60000"/>
              </a:lnSpc>
              <a:spcBef>
                <a:spcPts val="6"/>
              </a:spcBef>
              <a:buClr>
                <a:srgbClr val="627CC3"/>
              </a:buClr>
              <a:buSzPct val="130000"/>
              <a:buFont typeface="Arial MT"/>
              <a:buChar char="•"/>
              <a:tabLst>
                <a:tab pos="335532" algn="l"/>
              </a:tabLst>
            </a:pP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диплом</a:t>
            </a:r>
            <a:r>
              <a:rPr sz="2268" i="1" spc="-96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(документ)</a:t>
            </a:r>
            <a:r>
              <a:rPr sz="2268" i="1" spc="-85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>
                <a:solidFill>
                  <a:srgbClr val="007937"/>
                </a:solidFill>
                <a:latin typeface="Times New Roman"/>
                <a:cs typeface="Times New Roman"/>
              </a:rPr>
              <a:t>победителя</a:t>
            </a:r>
            <a:r>
              <a:rPr sz="2268" i="1" spc="-102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(призера)</a:t>
            </a:r>
            <a:r>
              <a:rPr sz="2268" i="1" spc="-102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2268" i="1" spc="-102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>
                <a:solidFill>
                  <a:srgbClr val="007937"/>
                </a:solidFill>
                <a:latin typeface="Times New Roman"/>
                <a:cs typeface="Times New Roman"/>
              </a:rPr>
              <a:t>конкурса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за</a:t>
            </a:r>
            <a:r>
              <a:rPr sz="2268" i="1" spc="-6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последние</a:t>
            </a:r>
            <a:r>
              <a:rPr sz="2268" i="1" spc="-45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7937"/>
                </a:solidFill>
                <a:latin typeface="Times New Roman"/>
                <a:cs typeface="Times New Roman"/>
              </a:rPr>
              <a:t>5 </a:t>
            </a:r>
            <a:r>
              <a:rPr sz="2268" i="1" spc="-23" dirty="0">
                <a:solidFill>
                  <a:srgbClr val="007937"/>
                </a:solidFill>
                <a:latin typeface="Times New Roman"/>
                <a:cs typeface="Times New Roman"/>
              </a:rPr>
              <a:t>лет.</a:t>
            </a:r>
            <a:endParaRPr sz="2268" dirty="0">
              <a:latin typeface="Times New Roman"/>
              <a:cs typeface="Times New Roman"/>
            </a:endParaRPr>
          </a:p>
          <a:p>
            <a:pPr marL="888513" marR="842431" algn="ctr">
              <a:lnSpc>
                <a:spcPct val="112500"/>
              </a:lnSpc>
              <a:spcBef>
                <a:spcPts val="2393"/>
              </a:spcBef>
            </a:pPr>
            <a:r>
              <a:rPr sz="2268" b="1" spc="-11" dirty="0">
                <a:solidFill>
                  <a:srgbClr val="627CC3"/>
                </a:solidFill>
                <a:latin typeface="Times New Roman"/>
                <a:cs typeface="Times New Roman"/>
              </a:rPr>
              <a:t>Подача</a:t>
            </a:r>
            <a:r>
              <a:rPr sz="2268" b="1" spc="-102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заявлений</a:t>
            </a:r>
            <a:r>
              <a:rPr sz="2268" b="1" spc="-96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на</a:t>
            </a:r>
            <a:r>
              <a:rPr sz="2268" b="1" spc="-68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упрощенную</a:t>
            </a:r>
            <a:r>
              <a:rPr sz="2268" b="1" spc="-91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аттестацию</a:t>
            </a:r>
            <a:r>
              <a:rPr sz="2268" b="1" spc="-51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edu.tatar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в</a:t>
            </a:r>
            <a:r>
              <a:rPr sz="2268" b="1" spc="-45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ЛК</a:t>
            </a:r>
            <a:r>
              <a:rPr sz="2268" b="1" spc="-34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627CC3"/>
                </a:solidFill>
                <a:latin typeface="Times New Roman"/>
                <a:cs typeface="Times New Roman"/>
              </a:rPr>
              <a:t>педагога</a:t>
            </a:r>
            <a:r>
              <a:rPr sz="2268" b="1" spc="-57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в</a:t>
            </a:r>
            <a:r>
              <a:rPr sz="2268" b="1" spc="-28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ИС</a:t>
            </a:r>
            <a:r>
              <a:rPr sz="2268" b="1" spc="-51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«Электронное</a:t>
            </a:r>
            <a:r>
              <a:rPr sz="2268" b="1" spc="-57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образование</a:t>
            </a:r>
            <a:r>
              <a:rPr sz="2268" b="1" spc="-85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spc="-28" dirty="0">
                <a:solidFill>
                  <a:srgbClr val="627CC3"/>
                </a:solidFill>
                <a:latin typeface="Times New Roman"/>
                <a:cs typeface="Times New Roman"/>
              </a:rPr>
              <a:t>РТ» </a:t>
            </a:r>
            <a:r>
              <a:rPr sz="2268" b="1" dirty="0">
                <a:solidFill>
                  <a:srgbClr val="627CC3"/>
                </a:solidFill>
                <a:latin typeface="Times New Roman"/>
                <a:cs typeface="Times New Roman"/>
              </a:rPr>
              <a:t>раздел</a:t>
            </a:r>
            <a:r>
              <a:rPr sz="2268" b="1" spc="-74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627CC3"/>
                </a:solidFill>
                <a:latin typeface="Times New Roman"/>
                <a:cs typeface="Times New Roman"/>
              </a:rPr>
              <a:t>«Педагогическая</a:t>
            </a:r>
            <a:r>
              <a:rPr sz="2268" b="1" spc="-68" dirty="0">
                <a:solidFill>
                  <a:srgbClr val="627CC3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627CC3"/>
                </a:solidFill>
                <a:latin typeface="Times New Roman"/>
                <a:cs typeface="Times New Roman"/>
              </a:rPr>
              <a:t>аттестация</a:t>
            </a:r>
            <a:r>
              <a:rPr sz="2268" b="1" spc="-11" dirty="0">
                <a:solidFill>
                  <a:srgbClr val="627CC3"/>
                </a:solidFill>
                <a:latin typeface="Times New Roman"/>
                <a:cs typeface="Times New Roman"/>
              </a:rPr>
              <a:t>»</a:t>
            </a:r>
            <a:endParaRPr sz="2268" dirty="0">
              <a:latin typeface="Times New Roman"/>
              <a:cs typeface="Times New Roman"/>
            </a:endParaRPr>
          </a:p>
        </p:txBody>
      </p:sp>
      <p:pic>
        <p:nvPicPr>
          <p:cNvPr id="11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31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7908" y="661942"/>
            <a:ext cx="10387314" cy="994926"/>
          </a:xfrm>
          <a:prstGeom prst="rect">
            <a:avLst/>
          </a:prstGeom>
        </p:spPr>
        <p:txBody>
          <a:bodyPr vert="horz" wrap="square" lIns="0" tIns="375704" rIns="0" bIns="0" rtlCol="0" anchor="ctr">
            <a:spAutoFit/>
          </a:bodyPr>
          <a:lstStyle/>
          <a:p>
            <a:pPr marL="259930">
              <a:lnSpc>
                <a:spcPct val="100000"/>
              </a:lnSpc>
              <a:spcBef>
                <a:spcPts val="113"/>
              </a:spcBef>
            </a:pPr>
            <a:r>
              <a:rPr sz="4000" b="1" spc="-3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z="4000" b="1" spc="-15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отслеживать</a:t>
            </a:r>
            <a:r>
              <a:rPr sz="4000" b="1" spc="-15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</a:t>
            </a:r>
            <a:r>
              <a:rPr sz="4000" b="1" spc="-17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пакета!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1268" y="2228275"/>
            <a:ext cx="9352766" cy="3110623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 marR="1033958">
              <a:spcBef>
                <a:spcPts val="108"/>
              </a:spcBef>
            </a:pPr>
            <a:r>
              <a:rPr sz="3175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Возможные</a:t>
            </a:r>
            <a:r>
              <a:rPr sz="3175" i="1" spc="-18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i="1" dirty="0">
                <a:solidFill>
                  <a:srgbClr val="C00000"/>
                </a:solidFill>
                <a:latin typeface="Times New Roman"/>
                <a:cs typeface="Times New Roman"/>
              </a:rPr>
              <a:t>статусы</a:t>
            </a:r>
            <a:r>
              <a:rPr sz="3175" i="1" spc="-15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i="1" dirty="0">
                <a:solidFill>
                  <a:srgbClr val="C00000"/>
                </a:solidFill>
                <a:latin typeface="Times New Roman"/>
                <a:cs typeface="Times New Roman"/>
              </a:rPr>
              <a:t>пакета</a:t>
            </a:r>
            <a:r>
              <a:rPr sz="3175" i="1" spc="-1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аттестационных документов</a:t>
            </a:r>
            <a:r>
              <a:rPr sz="3175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3175" dirty="0">
              <a:latin typeface="Times New Roman"/>
              <a:cs typeface="Times New Roman"/>
            </a:endParaRPr>
          </a:p>
          <a:p>
            <a:pPr marL="14401">
              <a:spcBef>
                <a:spcPts val="198"/>
              </a:spcBef>
            </a:pPr>
            <a:r>
              <a:rPr sz="4082" spc="-11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3175" spc="-11" dirty="0">
                <a:solidFill>
                  <a:srgbClr val="6F2F9F"/>
                </a:solidFill>
                <a:latin typeface="Times New Roman"/>
                <a:cs typeface="Times New Roman"/>
              </a:rPr>
              <a:t>«Отправлен</a:t>
            </a:r>
            <a:r>
              <a:rPr sz="3175" spc="-6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spc="-23" dirty="0">
                <a:solidFill>
                  <a:srgbClr val="6F2F9F"/>
                </a:solidFill>
                <a:latin typeface="Times New Roman"/>
                <a:cs typeface="Times New Roman"/>
              </a:rPr>
              <a:t>куратору</a:t>
            </a:r>
            <a:r>
              <a:rPr sz="3175" spc="-10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ОО»-</a:t>
            </a:r>
            <a:r>
              <a:rPr sz="3175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документы</a:t>
            </a:r>
            <a:r>
              <a:rPr sz="3175" i="1" spc="-6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dirty="0">
                <a:solidFill>
                  <a:srgbClr val="6F2F9F"/>
                </a:solidFill>
                <a:latin typeface="Times New Roman"/>
                <a:cs typeface="Times New Roman"/>
              </a:rPr>
              <a:t>у</a:t>
            </a:r>
            <a:r>
              <a:rPr sz="3175" i="1" spc="-9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Вас</a:t>
            </a:r>
            <a:r>
              <a:rPr sz="3175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3175" dirty="0">
              <a:latin typeface="Times New Roman"/>
              <a:cs typeface="Times New Roman"/>
            </a:endParaRPr>
          </a:p>
          <a:p>
            <a:pPr marL="360013" indent="-345613">
              <a:spcBef>
                <a:spcPts val="17"/>
              </a:spcBef>
              <a:buClr>
                <a:srgbClr val="627CC3"/>
              </a:buClr>
              <a:buSzPct val="128571"/>
              <a:buFont typeface="Georgia"/>
              <a:buChar char="*"/>
              <a:tabLst>
                <a:tab pos="360013" algn="l"/>
              </a:tabLst>
            </a:pPr>
            <a:r>
              <a:rPr sz="3175" spc="-11" dirty="0">
                <a:solidFill>
                  <a:srgbClr val="6F2F9F"/>
                </a:solidFill>
                <a:latin typeface="Times New Roman"/>
                <a:cs typeface="Times New Roman"/>
              </a:rPr>
              <a:t>«Отправлен</a:t>
            </a:r>
            <a:r>
              <a:rPr sz="3175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spc="-23" dirty="0">
                <a:solidFill>
                  <a:srgbClr val="6F2F9F"/>
                </a:solidFill>
                <a:latin typeface="Times New Roman"/>
                <a:cs typeface="Times New Roman"/>
              </a:rPr>
              <a:t>куратору</a:t>
            </a:r>
            <a:r>
              <a:rPr sz="3175" spc="-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МР»-</a:t>
            </a:r>
            <a:r>
              <a:rPr sz="3175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документы</a:t>
            </a:r>
            <a:r>
              <a:rPr sz="3175" i="1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dirty="0">
                <a:solidFill>
                  <a:srgbClr val="6F2F9F"/>
                </a:solidFill>
                <a:latin typeface="Times New Roman"/>
                <a:cs typeface="Times New Roman"/>
              </a:rPr>
              <a:t>у</a:t>
            </a:r>
            <a:r>
              <a:rPr sz="3175" i="1" spc="-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меня</a:t>
            </a:r>
            <a:r>
              <a:rPr sz="3175" i="1" spc="-23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3175" dirty="0">
              <a:latin typeface="Times New Roman"/>
              <a:cs typeface="Times New Roman"/>
            </a:endParaRPr>
          </a:p>
          <a:p>
            <a:pPr marL="360733" indent="-346333">
              <a:spcBef>
                <a:spcPts val="17"/>
              </a:spcBef>
              <a:buClr>
                <a:srgbClr val="627CC3"/>
              </a:buClr>
              <a:buSzPct val="128571"/>
              <a:buFont typeface="Georgia"/>
              <a:buChar char="*"/>
              <a:tabLst>
                <a:tab pos="360733" algn="l"/>
              </a:tabLst>
            </a:pP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«Отправлен</a:t>
            </a:r>
            <a:r>
              <a:rPr sz="3175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spc="-23" dirty="0">
                <a:solidFill>
                  <a:srgbClr val="6F2F9F"/>
                </a:solidFill>
                <a:latin typeface="Times New Roman"/>
                <a:cs typeface="Times New Roman"/>
              </a:rPr>
              <a:t>куратору</a:t>
            </a:r>
            <a:r>
              <a:rPr sz="3175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МО</a:t>
            </a:r>
            <a:r>
              <a:rPr sz="3175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3175" spc="-6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н</a:t>
            </a:r>
            <a:r>
              <a:rPr sz="3175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РТ»-</a:t>
            </a:r>
            <a:r>
              <a:rPr sz="3175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3175" i="1" spc="-7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министерстве</a:t>
            </a:r>
            <a:r>
              <a:rPr sz="317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3175" dirty="0">
              <a:latin typeface="Times New Roman"/>
              <a:cs typeface="Times New Roman"/>
            </a:endParaRPr>
          </a:p>
          <a:p>
            <a:pPr marL="360013" indent="-345613">
              <a:spcBef>
                <a:spcPts val="11"/>
              </a:spcBef>
              <a:buClr>
                <a:srgbClr val="627CC3"/>
              </a:buClr>
              <a:buSzPct val="128571"/>
              <a:buFont typeface="Georgia"/>
              <a:buChar char="*"/>
              <a:tabLst>
                <a:tab pos="360013" algn="l"/>
              </a:tabLst>
            </a:pP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«Возврат</a:t>
            </a:r>
            <a:r>
              <a:rPr sz="3175" spc="-11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3175" spc="-11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dirty="0">
                <a:solidFill>
                  <a:srgbClr val="6F2F9F"/>
                </a:solidFill>
                <a:latin typeface="Times New Roman"/>
                <a:cs typeface="Times New Roman"/>
              </a:rPr>
              <a:t>доработку»-</a:t>
            </a:r>
            <a:r>
              <a:rPr sz="3175" spc="-14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spc="-28" dirty="0">
                <a:solidFill>
                  <a:srgbClr val="6F2F9F"/>
                </a:solidFill>
                <a:latin typeface="Times New Roman"/>
                <a:cs typeface="Times New Roman"/>
              </a:rPr>
              <a:t>необходимо</a:t>
            </a:r>
            <a:r>
              <a:rPr sz="3175" i="1" spc="-119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175" i="1" spc="-11" dirty="0">
                <a:solidFill>
                  <a:srgbClr val="6F2F9F"/>
                </a:solidFill>
                <a:latin typeface="Times New Roman"/>
                <a:cs typeface="Times New Roman"/>
              </a:rPr>
              <a:t>доработать</a:t>
            </a:r>
            <a:r>
              <a:rPr sz="3175" spc="-11" dirty="0">
                <a:solidFill>
                  <a:srgbClr val="6F2F9F"/>
                </a:solidFill>
                <a:latin typeface="Times New Roman"/>
                <a:cs typeface="Times New Roman"/>
              </a:rPr>
              <a:t>.</a:t>
            </a:r>
            <a:endParaRPr sz="3175" dirty="0">
              <a:latin typeface="Times New Roman"/>
              <a:cs typeface="Times New Roman"/>
            </a:endParaRPr>
          </a:p>
        </p:txBody>
      </p:sp>
      <p:pic>
        <p:nvPicPr>
          <p:cNvPr id="5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768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185" y="415397"/>
            <a:ext cx="10387314" cy="636992"/>
          </a:xfrm>
          <a:prstGeom prst="rect">
            <a:avLst/>
          </a:prstGeom>
        </p:spPr>
        <p:txBody>
          <a:bodyPr vert="horz" wrap="square" lIns="0" tIns="129753" rIns="0" bIns="0" rtlCol="0" anchor="ctr">
            <a:spAutoFit/>
          </a:bodyPr>
          <a:lstStyle/>
          <a:p>
            <a:pPr marL="1362290">
              <a:lnSpc>
                <a:spcPct val="100000"/>
              </a:lnSpc>
              <a:spcBef>
                <a:spcPts val="119"/>
              </a:spcBef>
            </a:pPr>
            <a:r>
              <a:rPr sz="328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3288" b="1" spc="-10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8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заполнении</a:t>
            </a:r>
            <a:r>
              <a:rPr sz="3288" b="1" spc="-9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8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328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28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0276" y="1461564"/>
            <a:ext cx="9749485" cy="4301056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221048" indent="-206648" algn="just">
              <a:lnSpc>
                <a:spcPts val="3470"/>
              </a:lnSpc>
              <a:spcBef>
                <a:spcPts val="119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Заполнять</a:t>
            </a:r>
            <a:r>
              <a:rPr sz="2400" spc="-68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строго</a:t>
            </a:r>
            <a:r>
              <a:rPr sz="2400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по</a:t>
            </a:r>
            <a:r>
              <a:rPr sz="2400" spc="-4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таблицам</a:t>
            </a:r>
            <a:r>
              <a:rPr sz="2400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(что</a:t>
            </a:r>
            <a:r>
              <a:rPr sz="2400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написано</a:t>
            </a:r>
            <a:r>
              <a:rPr sz="2400" spc="-3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в</a:t>
            </a:r>
            <a:r>
              <a:rPr sz="2400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«шапке»,</a:t>
            </a:r>
            <a:r>
              <a:rPr sz="2400" spc="-62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тема</a:t>
            </a:r>
            <a:r>
              <a:rPr sz="2400" spc="-62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семинара,</a:t>
            </a:r>
            <a:r>
              <a:rPr sz="2400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 err="1">
                <a:solidFill>
                  <a:srgbClr val="374E8D"/>
                </a:solidFill>
                <a:latin typeface="Times New Roman"/>
                <a:cs typeface="Times New Roman"/>
              </a:rPr>
              <a:t>кем</a:t>
            </a:r>
            <a:r>
              <a:rPr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.,</a:t>
            </a:r>
            <a:r>
              <a:rPr lang="ru-RU"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для</a:t>
            </a:r>
            <a:r>
              <a:rPr sz="2400" spc="-74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374E8D"/>
                </a:solidFill>
                <a:latin typeface="Times New Roman"/>
                <a:cs typeface="Times New Roman"/>
              </a:rPr>
              <a:t>кого</a:t>
            </a:r>
            <a:r>
              <a:rPr sz="2400" spc="-57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организован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….);</a:t>
            </a:r>
            <a:endParaRPr sz="2400" dirty="0">
              <a:latin typeface="Times New Roman"/>
              <a:cs typeface="Times New Roman"/>
            </a:endParaRPr>
          </a:p>
          <a:p>
            <a:pPr marL="221048" indent="-206648" algn="just">
              <a:spcBef>
                <a:spcPts val="204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заполнять</a:t>
            </a:r>
            <a:r>
              <a:rPr sz="2400" spc="-4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все</a:t>
            </a:r>
            <a:r>
              <a:rPr sz="2400" spc="-40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таблицы,</a:t>
            </a:r>
            <a:r>
              <a:rPr sz="2400" spc="-40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которые</a:t>
            </a:r>
            <a:r>
              <a:rPr sz="2400" spc="442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относятся</a:t>
            </a:r>
            <a:r>
              <a:rPr sz="2400" spc="47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к</a:t>
            </a:r>
            <a:r>
              <a:rPr sz="2400" spc="-40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должности</a:t>
            </a:r>
            <a:r>
              <a:rPr sz="2400" spc="-57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(не</a:t>
            </a:r>
            <a:r>
              <a:rPr sz="2400" spc="-40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пропускать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);</a:t>
            </a:r>
            <a:endParaRPr sz="2400" dirty="0">
              <a:latin typeface="Times New Roman"/>
              <a:cs typeface="Times New Roman"/>
            </a:endParaRPr>
          </a:p>
          <a:p>
            <a:pPr marL="221048" indent="-206648" algn="just">
              <a:lnSpc>
                <a:spcPts val="3470"/>
              </a:lnSpc>
              <a:spcBef>
                <a:spcPts val="68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инновационную</a:t>
            </a:r>
            <a:r>
              <a:rPr sz="2400" spc="-6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деятельность</a:t>
            </a:r>
            <a:r>
              <a:rPr sz="2400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отображать</a:t>
            </a:r>
            <a:r>
              <a:rPr sz="2400" spc="-8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должным</a:t>
            </a:r>
            <a:r>
              <a:rPr sz="2400" spc="-4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374E8D"/>
                </a:solidFill>
                <a:latin typeface="Times New Roman"/>
                <a:cs typeface="Times New Roman"/>
              </a:rPr>
              <a:t>образом</a:t>
            </a:r>
            <a:r>
              <a:rPr sz="2400" spc="-9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lang="ru-RU" sz="2400" spc="-91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необходимо</a:t>
            </a:r>
            <a:r>
              <a:rPr lang="ru-RU"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прописать</a:t>
            </a:r>
            <a:r>
              <a:rPr sz="2400" spc="-85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деятельность,</a:t>
            </a:r>
            <a:r>
              <a:rPr sz="2400" spc="-9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конкретные</a:t>
            </a:r>
            <a:r>
              <a:rPr sz="2400" spc="-8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итоги</a:t>
            </a:r>
            <a:r>
              <a:rPr sz="2400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инновационной</a:t>
            </a:r>
            <a:r>
              <a:rPr sz="2400" spc="-68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работы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);</a:t>
            </a:r>
            <a:endParaRPr sz="2400" dirty="0">
              <a:latin typeface="Times New Roman"/>
              <a:cs typeface="Times New Roman"/>
            </a:endParaRPr>
          </a:p>
          <a:p>
            <a:pPr marL="221048" indent="-206648" algn="just">
              <a:lnSpc>
                <a:spcPts val="3470"/>
              </a:lnSpc>
              <a:spcBef>
                <a:spcPts val="204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корректно</a:t>
            </a:r>
            <a:r>
              <a:rPr sz="2400" spc="-108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указывать</a:t>
            </a:r>
            <a:r>
              <a:rPr sz="2400" spc="-68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уровни</a:t>
            </a:r>
            <a:r>
              <a:rPr sz="2400" spc="-8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мероприятий</a:t>
            </a:r>
            <a:r>
              <a:rPr sz="2400" spc="-96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(</a:t>
            </a:r>
            <a:r>
              <a:rPr sz="2400" spc="-11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международный</a:t>
            </a:r>
            <a:r>
              <a:rPr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,</a:t>
            </a:r>
            <a:r>
              <a:rPr lang="ru-RU"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всероссийский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…)</a:t>
            </a:r>
            <a:r>
              <a:rPr sz="2400" spc="-68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соответственно</a:t>
            </a:r>
            <a:r>
              <a:rPr sz="2400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указывать</a:t>
            </a:r>
            <a:r>
              <a:rPr sz="2400" spc="-7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организаторов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;</a:t>
            </a:r>
            <a:endParaRPr sz="2400" dirty="0">
              <a:latin typeface="Times New Roman"/>
              <a:cs typeface="Times New Roman"/>
            </a:endParaRPr>
          </a:p>
          <a:p>
            <a:pPr marL="221048" indent="-206648" algn="just">
              <a:spcBef>
                <a:spcPts val="204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400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участие</a:t>
            </a:r>
            <a:r>
              <a:rPr sz="2400" spc="-57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в</a:t>
            </a:r>
            <a:r>
              <a:rPr sz="2400" spc="-4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мероприятиях</a:t>
            </a:r>
            <a:r>
              <a:rPr sz="2400" spc="-62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в</a:t>
            </a:r>
            <a:r>
              <a:rPr sz="2400" spc="-4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374E8D"/>
                </a:solidFill>
                <a:latin typeface="Times New Roman"/>
                <a:cs typeface="Times New Roman"/>
              </a:rPr>
              <a:t>роли</a:t>
            </a:r>
            <a:r>
              <a:rPr sz="2400" spc="-62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слушателя</a:t>
            </a:r>
            <a:r>
              <a:rPr lang="ru-RU"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lang="ru-RU" sz="2400" u="sng" spc="-51" dirty="0" smtClean="0">
                <a:solidFill>
                  <a:srgbClr val="374E8D"/>
                </a:solidFill>
                <a:uFill>
                  <a:solidFill>
                    <a:srgbClr val="374E8D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u="sng" spc="-11" dirty="0" smtClean="0">
                <a:solidFill>
                  <a:srgbClr val="374E8D"/>
                </a:solidFill>
                <a:uFill>
                  <a:solidFill>
                    <a:srgbClr val="374E8D"/>
                  </a:solidFill>
                </a:uFill>
                <a:latin typeface="Times New Roman"/>
                <a:cs typeface="Times New Roman"/>
              </a:rPr>
              <a:t>указывать</a:t>
            </a:r>
            <a:r>
              <a:rPr lang="ru-RU" sz="2400" u="sng" spc="-34" dirty="0" smtClean="0">
                <a:solidFill>
                  <a:srgbClr val="374E8D"/>
                </a:solidFill>
                <a:uFill>
                  <a:solidFill>
                    <a:srgbClr val="374E8D"/>
                  </a:solidFill>
                </a:uFill>
                <a:latin typeface="Times New Roman"/>
                <a:cs typeface="Times New Roman"/>
              </a:rPr>
              <a:t> в пункте 2.7</a:t>
            </a:r>
            <a:r>
              <a:rPr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;</a:t>
            </a:r>
            <a:endParaRPr sz="2400" dirty="0">
              <a:latin typeface="Times New Roman"/>
              <a:cs typeface="Times New Roman"/>
            </a:endParaRPr>
          </a:p>
          <a:p>
            <a:pPr marL="221048" indent="-206648" algn="just">
              <a:spcBef>
                <a:spcPts val="68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указывать</a:t>
            </a:r>
            <a:r>
              <a:rPr sz="2400" spc="-7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печатные</a:t>
            </a:r>
            <a:r>
              <a:rPr sz="2400" spc="-7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работы</a:t>
            </a:r>
            <a:r>
              <a:rPr sz="2400" spc="-102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(не</a:t>
            </a:r>
            <a:r>
              <a:rPr sz="2400" spc="-7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только</a:t>
            </a:r>
            <a:r>
              <a:rPr sz="2400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дистант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);</a:t>
            </a:r>
            <a:endParaRPr sz="2400" dirty="0">
              <a:latin typeface="Times New Roman"/>
              <a:cs typeface="Times New Roman"/>
            </a:endParaRPr>
          </a:p>
          <a:p>
            <a:pPr marL="221048" indent="-206648" algn="just">
              <a:spcBef>
                <a:spcPts val="74"/>
              </a:spcBef>
              <a:buClr>
                <a:srgbClr val="627CC3"/>
              </a:buClr>
              <a:buSzPct val="130000"/>
              <a:buFont typeface="Georgia"/>
              <a:buChar char="*"/>
              <a:tabLst>
                <a:tab pos="221048" algn="l"/>
              </a:tabLst>
            </a:pP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представлять</a:t>
            </a:r>
            <a:r>
              <a:rPr sz="2400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результативность</a:t>
            </a:r>
            <a:r>
              <a:rPr sz="2400" spc="-9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конкурсов</a:t>
            </a:r>
            <a:r>
              <a:rPr sz="2400" spc="-68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74E8D"/>
                </a:solidFill>
                <a:latin typeface="Times New Roman"/>
                <a:cs typeface="Times New Roman"/>
              </a:rPr>
              <a:t>(не</a:t>
            </a:r>
            <a:r>
              <a:rPr sz="2400" spc="-7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374E8D"/>
                </a:solidFill>
                <a:latin typeface="Times New Roman"/>
                <a:cs typeface="Times New Roman"/>
              </a:rPr>
              <a:t>только</a:t>
            </a:r>
            <a:r>
              <a:rPr sz="2400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400" spc="-11" dirty="0" err="1">
                <a:solidFill>
                  <a:srgbClr val="374E8D"/>
                </a:solidFill>
                <a:latin typeface="Times New Roman"/>
                <a:cs typeface="Times New Roman"/>
              </a:rPr>
              <a:t>платных</a:t>
            </a:r>
            <a:r>
              <a:rPr sz="2400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);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22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3298" y="518947"/>
            <a:ext cx="10387314" cy="683390"/>
          </a:xfrm>
          <a:prstGeom prst="rect">
            <a:avLst/>
          </a:prstGeom>
        </p:spPr>
        <p:txBody>
          <a:bodyPr vert="horz" wrap="square" lIns="0" tIns="192911" rIns="0" bIns="0" rtlCol="0" anchor="ctr">
            <a:spAutoFit/>
          </a:bodyPr>
          <a:lstStyle/>
          <a:p>
            <a:pPr marL="72723">
              <a:lnSpc>
                <a:spcPct val="100000"/>
              </a:lnSpc>
              <a:spcBef>
                <a:spcPts val="108"/>
              </a:spcBef>
            </a:pPr>
            <a:r>
              <a:rPr sz="317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3175" b="1" spc="-12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заполнении</a:t>
            </a:r>
            <a:r>
              <a:rPr sz="3175" b="1" spc="-11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317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17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298" y="1667859"/>
            <a:ext cx="8519344" cy="3574075"/>
          </a:xfrm>
          <a:prstGeom prst="rect">
            <a:avLst/>
          </a:prstGeom>
        </p:spPr>
        <p:txBody>
          <a:bodyPr vert="horz" wrap="square" lIns="0" tIns="41040" rIns="0" bIns="0" rtlCol="0">
            <a:spAutoFit/>
          </a:bodyPr>
          <a:lstStyle/>
          <a:p>
            <a:pPr marL="221048" marR="1795746" indent="-207368" algn="just">
              <a:lnSpc>
                <a:spcPct val="95500"/>
              </a:lnSpc>
              <a:spcBef>
                <a:spcPts val="323"/>
              </a:spcBef>
            </a:pPr>
            <a:r>
              <a:rPr sz="3515" spc="-23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721" spc="-23" dirty="0">
                <a:solidFill>
                  <a:srgbClr val="374E8D"/>
                </a:solidFill>
                <a:latin typeface="Times New Roman"/>
                <a:cs typeface="Times New Roman"/>
              </a:rPr>
              <a:t>рекомендации</a:t>
            </a:r>
            <a:r>
              <a:rPr sz="2721" spc="-45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374E8D"/>
                </a:solidFill>
                <a:latin typeface="Times New Roman"/>
                <a:cs typeface="Times New Roman"/>
              </a:rPr>
              <a:t>прописывать</a:t>
            </a:r>
            <a:r>
              <a:rPr sz="2721" spc="-23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374E8D"/>
                </a:solidFill>
                <a:latin typeface="Times New Roman"/>
                <a:cs typeface="Times New Roman"/>
              </a:rPr>
              <a:t>по</a:t>
            </a:r>
            <a:r>
              <a:rPr sz="2721" spc="-3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11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западающим</a:t>
            </a:r>
            <a:r>
              <a:rPr lang="ru-RU"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lang="ru-RU" sz="2721" spc="-11" dirty="0" smtClean="0">
                <a:solidFill>
                  <a:srgbClr val="374E8D"/>
                </a:solidFill>
                <a:latin typeface="Times New Roman"/>
                <a:cs typeface="Times New Roman"/>
              </a:rPr>
              <a:t>к</a:t>
            </a:r>
            <a:r>
              <a:rPr sz="2721" spc="-11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омпетентностям</a:t>
            </a:r>
            <a:r>
              <a:rPr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;</a:t>
            </a:r>
            <a:endParaRPr sz="2721" dirty="0">
              <a:latin typeface="Times New Roman"/>
              <a:cs typeface="Times New Roman"/>
            </a:endParaRPr>
          </a:p>
          <a:p>
            <a:pPr marL="14401" algn="just">
              <a:spcBef>
                <a:spcPts val="198"/>
              </a:spcBef>
            </a:pPr>
            <a:r>
              <a:rPr sz="3515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721" dirty="0">
                <a:solidFill>
                  <a:srgbClr val="374E8D"/>
                </a:solidFill>
                <a:latin typeface="Times New Roman"/>
                <a:cs typeface="Times New Roman"/>
              </a:rPr>
              <a:t>разный</a:t>
            </a:r>
            <a:r>
              <a:rPr sz="2721" spc="-7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374E8D"/>
                </a:solidFill>
                <a:latin typeface="Times New Roman"/>
                <a:cs typeface="Times New Roman"/>
              </a:rPr>
              <a:t>стаж</a:t>
            </a:r>
            <a:r>
              <a:rPr sz="2721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374E8D"/>
                </a:solidFill>
                <a:latin typeface="Times New Roman"/>
                <a:cs typeface="Times New Roman"/>
              </a:rPr>
              <a:t>(Личный</a:t>
            </a:r>
            <a:r>
              <a:rPr sz="2721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28" dirty="0">
                <a:solidFill>
                  <a:srgbClr val="374E8D"/>
                </a:solidFill>
                <a:latin typeface="Times New Roman"/>
                <a:cs typeface="Times New Roman"/>
              </a:rPr>
              <a:t>кабинет,</a:t>
            </a:r>
            <a:r>
              <a:rPr sz="2721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Карта</a:t>
            </a:r>
            <a:r>
              <a:rPr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…);</a:t>
            </a:r>
            <a:endParaRPr sz="2721" dirty="0">
              <a:latin typeface="Times New Roman"/>
              <a:cs typeface="Times New Roman"/>
            </a:endParaRPr>
          </a:p>
          <a:p>
            <a:pPr marL="221048" marR="74883" indent="-207368" algn="just">
              <a:lnSpc>
                <a:spcPct val="95400"/>
              </a:lnSpc>
              <a:spcBef>
                <a:spcPts val="238"/>
              </a:spcBef>
            </a:pPr>
            <a:r>
              <a:rPr sz="3515" spc="-11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прикреплять</a:t>
            </a:r>
            <a:r>
              <a:rPr sz="2721" spc="-102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374E8D"/>
                </a:solidFill>
                <a:latin typeface="Times New Roman"/>
                <a:cs typeface="Times New Roman"/>
              </a:rPr>
              <a:t>только</a:t>
            </a:r>
            <a:r>
              <a:rPr sz="2721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28" dirty="0">
                <a:solidFill>
                  <a:srgbClr val="374E8D"/>
                </a:solidFill>
                <a:latin typeface="Times New Roman"/>
                <a:cs typeface="Times New Roman"/>
              </a:rPr>
              <a:t>необходимые</a:t>
            </a:r>
            <a:r>
              <a:rPr sz="2721" spc="-7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документы</a:t>
            </a:r>
            <a:r>
              <a:rPr sz="2721" spc="-119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(перечень ниже</a:t>
            </a:r>
            <a:r>
              <a:rPr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);</a:t>
            </a:r>
            <a:endParaRPr sz="2721" dirty="0">
              <a:latin typeface="Times New Roman"/>
              <a:cs typeface="Times New Roman"/>
            </a:endParaRPr>
          </a:p>
          <a:p>
            <a:pPr marL="14401" algn="just">
              <a:spcBef>
                <a:spcPts val="198"/>
              </a:spcBef>
            </a:pPr>
            <a:r>
              <a:rPr sz="3515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721" dirty="0">
                <a:solidFill>
                  <a:srgbClr val="C00000"/>
                </a:solidFill>
                <a:latin typeface="Times New Roman"/>
                <a:cs typeface="Times New Roman"/>
              </a:rPr>
              <a:t>Форму</a:t>
            </a:r>
            <a:r>
              <a:rPr sz="272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C00000"/>
                </a:solidFill>
                <a:latin typeface="Times New Roman"/>
                <a:cs typeface="Times New Roman"/>
              </a:rPr>
              <a:t>Карты</a:t>
            </a:r>
            <a:r>
              <a:rPr sz="272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C00000"/>
                </a:solidFill>
                <a:latin typeface="Times New Roman"/>
                <a:cs typeface="Times New Roman"/>
              </a:rPr>
              <a:t>результативности</a:t>
            </a:r>
            <a:r>
              <a:rPr sz="272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spc="-28" dirty="0">
                <a:solidFill>
                  <a:srgbClr val="C00000"/>
                </a:solidFill>
                <a:latin typeface="Times New Roman"/>
                <a:cs typeface="Times New Roman"/>
              </a:rPr>
              <a:t>скачать</a:t>
            </a:r>
            <a:r>
              <a:rPr sz="2721" spc="-9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C00000"/>
                </a:solidFill>
                <a:latin typeface="Times New Roman"/>
                <a:cs typeface="Times New Roman"/>
              </a:rPr>
              <a:t>из</a:t>
            </a:r>
            <a:r>
              <a:rPr sz="272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C00000"/>
                </a:solidFill>
                <a:latin typeface="Times New Roman"/>
                <a:cs typeface="Times New Roman"/>
              </a:rPr>
              <a:t>ЛК</a:t>
            </a:r>
            <a:r>
              <a:rPr sz="272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C00000"/>
                </a:solidFill>
                <a:latin typeface="Times New Roman"/>
                <a:cs typeface="Times New Roman"/>
              </a:rPr>
              <a:t>педагога</a:t>
            </a:r>
            <a:r>
              <a:rPr sz="2721" spc="-11" dirty="0">
                <a:solidFill>
                  <a:srgbClr val="C00000"/>
                </a:solidFill>
                <a:latin typeface="Times New Roman"/>
                <a:cs typeface="Times New Roman"/>
              </a:rPr>
              <a:t>;</a:t>
            </a:r>
            <a:endParaRPr sz="2721" dirty="0">
              <a:latin typeface="Times New Roman"/>
              <a:cs typeface="Times New Roman"/>
            </a:endParaRPr>
          </a:p>
          <a:p>
            <a:pPr marL="14401" algn="just">
              <a:spcBef>
                <a:spcPts val="45"/>
              </a:spcBef>
            </a:pPr>
            <a:r>
              <a:rPr sz="3515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2721" dirty="0">
                <a:solidFill>
                  <a:srgbClr val="374E8D"/>
                </a:solidFill>
                <a:latin typeface="Times New Roman"/>
                <a:cs typeface="Times New Roman"/>
              </a:rPr>
              <a:t>слабые</a:t>
            </a:r>
            <a:r>
              <a:rPr sz="2721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28" dirty="0">
                <a:solidFill>
                  <a:srgbClr val="374E8D"/>
                </a:solidFill>
                <a:latin typeface="Times New Roman"/>
                <a:cs typeface="Times New Roman"/>
              </a:rPr>
              <a:t>результаты</a:t>
            </a:r>
            <a:r>
              <a:rPr sz="2721" spc="-34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374E8D"/>
                </a:solidFill>
                <a:latin typeface="Times New Roman"/>
                <a:cs typeface="Times New Roman"/>
              </a:rPr>
              <a:t>на</a:t>
            </a:r>
            <a:r>
              <a:rPr sz="2721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dirty="0" err="1">
                <a:solidFill>
                  <a:srgbClr val="374E8D"/>
                </a:solidFill>
                <a:latin typeface="Times New Roman"/>
                <a:cs typeface="Times New Roman"/>
              </a:rPr>
              <a:t>досрочную</a:t>
            </a:r>
            <a:r>
              <a:rPr sz="2721" spc="-51" dirty="0">
                <a:solidFill>
                  <a:srgbClr val="374E8D"/>
                </a:solidFill>
                <a:latin typeface="Times New Roman"/>
                <a:cs typeface="Times New Roman"/>
              </a:rPr>
              <a:t> </a:t>
            </a:r>
            <a:r>
              <a:rPr sz="2721" spc="-11" dirty="0" err="1" smtClean="0">
                <a:solidFill>
                  <a:srgbClr val="374E8D"/>
                </a:solidFill>
                <a:latin typeface="Times New Roman"/>
                <a:cs typeface="Times New Roman"/>
              </a:rPr>
              <a:t>аттестацию</a:t>
            </a:r>
            <a:r>
              <a:rPr lang="ru-RU" sz="2721" spc="-11" dirty="0">
                <a:solidFill>
                  <a:srgbClr val="374E8D"/>
                </a:solidFill>
                <a:latin typeface="Times New Roman"/>
                <a:cs typeface="Times New Roman"/>
              </a:rPr>
              <a:t>.</a:t>
            </a:r>
            <a:endParaRPr sz="2721" dirty="0">
              <a:latin typeface="Times New Roman"/>
              <a:cs typeface="Times New Roman"/>
            </a:endParaRPr>
          </a:p>
        </p:txBody>
      </p:sp>
      <p:pic>
        <p:nvPicPr>
          <p:cNvPr id="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379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6018" y="700316"/>
            <a:ext cx="2890070" cy="521240"/>
          </a:xfrm>
          <a:prstGeom prst="rect">
            <a:avLst/>
          </a:prstGeom>
        </p:spPr>
        <p:txBody>
          <a:bodyPr vert="horz" wrap="square" lIns="0" tIns="1512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19"/>
              </a:spcBef>
            </a:pPr>
            <a:r>
              <a:rPr sz="328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sz="328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28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239" y="1332599"/>
            <a:ext cx="9615565" cy="4055478"/>
          </a:xfrm>
          <a:prstGeom prst="rect">
            <a:avLst/>
          </a:prstGeom>
        </p:spPr>
        <p:txBody>
          <a:bodyPr vert="horz" wrap="square" lIns="0" tIns="19440" rIns="0" bIns="0" rtlCol="0">
            <a:spAutoFit/>
          </a:bodyPr>
          <a:lstStyle/>
          <a:p>
            <a:pPr marL="221048" indent="-206648">
              <a:lnSpc>
                <a:spcPts val="3436"/>
              </a:lnSpc>
              <a:spcBef>
                <a:spcPts val="153"/>
              </a:spcBef>
              <a:buClr>
                <a:srgbClr val="627CC3"/>
              </a:buClr>
              <a:buSzPct val="128571"/>
              <a:buFont typeface="Georgia"/>
              <a:buChar char="*"/>
              <a:tabLst>
                <a:tab pos="221048" algn="l"/>
              </a:tabLst>
            </a:pPr>
            <a:r>
              <a:rPr sz="2381" b="1" dirty="0">
                <a:solidFill>
                  <a:srgbClr val="006FC0"/>
                </a:solidFill>
                <a:latin typeface="Times New Roman"/>
                <a:cs typeface="Times New Roman"/>
              </a:rPr>
              <a:t>Сверить</a:t>
            </a:r>
            <a:r>
              <a:rPr sz="2381" b="1" spc="-96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анкетные</a:t>
            </a:r>
            <a:r>
              <a:rPr sz="2381" b="1" spc="-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данные</a:t>
            </a:r>
            <a:r>
              <a:rPr sz="238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:</a:t>
            </a:r>
            <a:endParaRPr sz="2381" dirty="0">
              <a:latin typeface="Times New Roman"/>
              <a:cs typeface="Times New Roman"/>
            </a:endParaRPr>
          </a:p>
          <a:p>
            <a:pPr marL="221768" indent="-207368">
              <a:lnSpc>
                <a:spcPts val="3198"/>
              </a:lnSpc>
              <a:buClr>
                <a:srgbClr val="627CC3"/>
              </a:buClr>
              <a:buSzPct val="128571"/>
              <a:buFont typeface="Georgia"/>
              <a:buChar char="*"/>
              <a:tabLst>
                <a:tab pos="221768" algn="l"/>
              </a:tabLst>
            </a:pPr>
            <a:r>
              <a:rPr sz="2381" dirty="0">
                <a:solidFill>
                  <a:srgbClr val="006FC0"/>
                </a:solidFill>
                <a:latin typeface="Times New Roman"/>
                <a:cs typeface="Times New Roman"/>
              </a:rPr>
              <a:t>Ф.И.О</a:t>
            </a:r>
            <a:r>
              <a:rPr sz="238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(по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 паспорту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endParaRPr sz="2381" dirty="0">
              <a:latin typeface="Times New Roman"/>
              <a:cs typeface="Times New Roman"/>
            </a:endParaRPr>
          </a:p>
          <a:p>
            <a:pPr marL="221768" indent="-207368">
              <a:lnSpc>
                <a:spcPts val="3198"/>
              </a:lnSpc>
              <a:buClr>
                <a:srgbClr val="627CC3"/>
              </a:buClr>
              <a:buSzPct val="128571"/>
              <a:buFont typeface="Georgia"/>
              <a:buChar char="*"/>
              <a:tabLst>
                <a:tab pos="221768" algn="l"/>
              </a:tabLst>
            </a:pPr>
            <a:r>
              <a:rPr sz="2381" spc="-11" dirty="0" err="1" smtClean="0">
                <a:solidFill>
                  <a:srgbClr val="006FC0"/>
                </a:solidFill>
                <a:latin typeface="Times New Roman"/>
                <a:cs typeface="Times New Roman"/>
              </a:rPr>
              <a:t>должность</a:t>
            </a:r>
            <a:endParaRPr sz="2381" dirty="0">
              <a:latin typeface="Times New Roman"/>
              <a:cs typeface="Times New Roman"/>
            </a:endParaRPr>
          </a:p>
          <a:p>
            <a:pPr marL="221768" indent="-207368">
              <a:lnSpc>
                <a:spcPts val="3198"/>
              </a:lnSpc>
              <a:buClr>
                <a:srgbClr val="627CC3"/>
              </a:buClr>
              <a:buSzPct val="128571"/>
              <a:buFont typeface="Georgia"/>
              <a:buChar char="*"/>
              <a:tabLst>
                <a:tab pos="221768" algn="l"/>
              </a:tabLst>
            </a:pPr>
            <a:r>
              <a:rPr sz="2381" dirty="0">
                <a:solidFill>
                  <a:srgbClr val="006FC0"/>
                </a:solidFill>
                <a:latin typeface="Times New Roman"/>
                <a:cs typeface="Times New Roman"/>
              </a:rPr>
              <a:t>стаж</a:t>
            </a:r>
            <a:r>
              <a:rPr sz="238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(общий,</a:t>
            </a:r>
            <a:r>
              <a:rPr sz="238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педагогический,</a:t>
            </a:r>
            <a:r>
              <a:rPr sz="238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38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должности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endParaRPr sz="2381" dirty="0">
              <a:latin typeface="Times New Roman"/>
              <a:cs typeface="Times New Roman"/>
            </a:endParaRPr>
          </a:p>
          <a:p>
            <a:pPr marL="221768" indent="-207368">
              <a:lnSpc>
                <a:spcPts val="3436"/>
              </a:lnSpc>
              <a:buClr>
                <a:srgbClr val="627CC3"/>
              </a:buClr>
              <a:buSzPct val="128571"/>
              <a:buFont typeface="Georgia"/>
              <a:buChar char="*"/>
              <a:tabLst>
                <a:tab pos="221768" algn="l"/>
              </a:tabLst>
            </a:pPr>
            <a:r>
              <a:rPr sz="238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образование</a:t>
            </a:r>
            <a:r>
              <a:rPr sz="2381" spc="-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(в</a:t>
            </a:r>
            <a:r>
              <a:rPr sz="2381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ЛК</a:t>
            </a:r>
            <a:r>
              <a:rPr sz="238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переподготовку</a:t>
            </a:r>
            <a:r>
              <a:rPr sz="2381" i="1" spc="-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пишем</a:t>
            </a:r>
            <a:r>
              <a:rPr sz="238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через</a:t>
            </a:r>
            <a:r>
              <a:rPr sz="2381" i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запятую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endParaRPr sz="2381" dirty="0">
              <a:latin typeface="Times New Roman"/>
              <a:cs typeface="Times New Roman"/>
            </a:endParaRPr>
          </a:p>
          <a:p>
            <a:pPr marL="91443">
              <a:spcBef>
                <a:spcPts val="210"/>
              </a:spcBef>
            </a:pPr>
            <a:r>
              <a:rPr sz="2381" b="1" dirty="0">
                <a:solidFill>
                  <a:srgbClr val="006FC0"/>
                </a:solidFill>
                <a:latin typeface="Times New Roman"/>
                <a:cs typeface="Times New Roman"/>
              </a:rPr>
              <a:t>Все</a:t>
            </a:r>
            <a:r>
              <a:rPr sz="2381" b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b="1" dirty="0">
                <a:solidFill>
                  <a:srgbClr val="006FC0"/>
                </a:solidFill>
                <a:latin typeface="Times New Roman"/>
                <a:cs typeface="Times New Roman"/>
              </a:rPr>
              <a:t>данные</a:t>
            </a:r>
            <a:r>
              <a:rPr sz="2381" b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b="1" dirty="0">
                <a:solidFill>
                  <a:srgbClr val="006FC0"/>
                </a:solidFill>
                <a:latin typeface="Times New Roman"/>
                <a:cs typeface="Times New Roman"/>
              </a:rPr>
              <a:t>нужно</a:t>
            </a:r>
            <a:r>
              <a:rPr sz="2381" b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заполнить</a:t>
            </a:r>
            <a:r>
              <a:rPr sz="2381" b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(например:</a:t>
            </a:r>
            <a:r>
              <a:rPr sz="238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«ученая</a:t>
            </a:r>
            <a:r>
              <a:rPr sz="238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степень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»-</a:t>
            </a:r>
            <a:r>
              <a:rPr sz="238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нет!)</a:t>
            </a:r>
            <a:endParaRPr sz="2381" dirty="0">
              <a:latin typeface="Times New Roman"/>
              <a:cs typeface="Times New Roman"/>
            </a:endParaRPr>
          </a:p>
          <a:p>
            <a:pPr marL="91443">
              <a:spcBef>
                <a:spcPts val="340"/>
              </a:spcBef>
            </a:pP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Пустые</a:t>
            </a:r>
            <a:r>
              <a:rPr sz="2381" i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таблицы</a:t>
            </a:r>
            <a:r>
              <a:rPr sz="238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из</a:t>
            </a:r>
            <a:r>
              <a:rPr sz="238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карты</a:t>
            </a:r>
            <a:r>
              <a:rPr sz="238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dirty="0">
                <a:solidFill>
                  <a:srgbClr val="006FC0"/>
                </a:solidFill>
                <a:latin typeface="Times New Roman"/>
                <a:cs typeface="Times New Roman"/>
              </a:rPr>
              <a:t>–убрать,</a:t>
            </a:r>
            <a:r>
              <a:rPr sz="238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сохранив</a:t>
            </a:r>
            <a:r>
              <a:rPr sz="238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нумерацию</a:t>
            </a:r>
            <a:r>
              <a:rPr sz="238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.</a:t>
            </a:r>
            <a:endParaRPr sz="2381" dirty="0">
              <a:latin typeface="Times New Roman"/>
              <a:cs typeface="Times New Roman"/>
            </a:endParaRPr>
          </a:p>
          <a:p>
            <a:pPr>
              <a:spcBef>
                <a:spcPts val="799"/>
              </a:spcBef>
            </a:pPr>
            <a:endParaRPr sz="2381" dirty="0">
              <a:latin typeface="Times New Roman"/>
              <a:cs typeface="Times New Roman"/>
            </a:endParaRPr>
          </a:p>
          <a:p>
            <a:pPr marL="110164" algn="ctr">
              <a:lnSpc>
                <a:spcPts val="2574"/>
              </a:lnSpc>
              <a:tabLst>
                <a:tab pos="7715084" algn="l"/>
              </a:tabLst>
            </a:pPr>
            <a:r>
              <a:rPr sz="2381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381" b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dirty="0">
                <a:solidFill>
                  <a:srgbClr val="C00000"/>
                </a:solidFill>
                <a:latin typeface="Times New Roman"/>
                <a:cs typeface="Times New Roman"/>
              </a:rPr>
              <a:t>Личном</a:t>
            </a:r>
            <a:r>
              <a:rPr sz="2381" b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dirty="0">
                <a:solidFill>
                  <a:srgbClr val="C00000"/>
                </a:solidFill>
                <a:latin typeface="Times New Roman"/>
                <a:cs typeface="Times New Roman"/>
              </a:rPr>
              <a:t>кабинете</a:t>
            </a:r>
            <a:r>
              <a:rPr sz="2381" b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38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dirty="0">
                <a:solidFill>
                  <a:srgbClr val="C00000"/>
                </a:solidFill>
                <a:latin typeface="Times New Roman"/>
                <a:cs typeface="Times New Roman"/>
              </a:rPr>
              <a:t>Карте</a:t>
            </a:r>
            <a:r>
              <a:rPr sz="2381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результативности</a:t>
            </a:r>
            <a:r>
              <a:rPr sz="2381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данные</a:t>
            </a:r>
            <a:r>
              <a:rPr sz="2381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endParaRPr lang="ru-RU" sz="2381" b="1" dirty="0" smtClean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110164" algn="ctr">
              <a:lnSpc>
                <a:spcPts val="2574"/>
              </a:lnSpc>
              <a:tabLst>
                <a:tab pos="7715084" algn="l"/>
              </a:tabLst>
            </a:pPr>
            <a:r>
              <a:rPr sz="2381" b="1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должны</a:t>
            </a:r>
            <a:r>
              <a:rPr sz="2381" b="1" spc="-74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spc="-23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быть</a:t>
            </a:r>
            <a:r>
              <a:rPr lang="ru-RU" sz="2381" b="1" spc="-23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381" b="1" spc="-11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одинаковые</a:t>
            </a:r>
            <a:r>
              <a:rPr sz="238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2381" dirty="0">
              <a:latin typeface="Times New Roman"/>
              <a:cs typeface="Times New Roman"/>
            </a:endParaRPr>
          </a:p>
        </p:txBody>
      </p:sp>
      <p:pic>
        <p:nvPicPr>
          <p:cNvPr id="5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538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70766" y="400015"/>
            <a:ext cx="6760056" cy="781716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108"/>
              </a:spcBef>
            </a:pP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sz="2495" b="1" spc="-6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95" b="1" spc="-9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495" b="1" spc="-9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загрузки</a:t>
            </a:r>
            <a:r>
              <a:rPr sz="2495" b="1" spc="-10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20" algn="ctr">
              <a:lnSpc>
                <a:spcPct val="100000"/>
              </a:lnSpc>
            </a:pPr>
            <a:r>
              <a:rPr sz="24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(высшая,</a:t>
            </a:r>
            <a:r>
              <a:rPr sz="2495" b="1" i="1" spc="-9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</a:t>
            </a:r>
            <a:r>
              <a:rPr sz="2495" b="1" i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998" y="1311234"/>
            <a:ext cx="9421885" cy="4726171"/>
          </a:xfrm>
          <a:prstGeom prst="rect">
            <a:avLst/>
          </a:prstGeom>
        </p:spPr>
        <p:txBody>
          <a:bodyPr vert="horz" wrap="square" lIns="0" tIns="102240" rIns="0" bIns="0" rtlCol="0">
            <a:spAutoFit/>
          </a:bodyPr>
          <a:lstStyle/>
          <a:p>
            <a:pPr marL="20881" algn="ctr">
              <a:spcBef>
                <a:spcPts val="805"/>
              </a:spcBef>
            </a:pP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Пакет</a:t>
            </a:r>
            <a:r>
              <a:rPr sz="2495" b="1" i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документов</a:t>
            </a:r>
            <a:r>
              <a:rPr sz="2495" b="1" i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не</a:t>
            </a:r>
            <a:r>
              <a:rPr sz="2495" b="1" i="1" u="sng" spc="-68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95" b="1" i="1" u="sng" spc="-11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возвращается</a:t>
            </a:r>
            <a:r>
              <a:rPr sz="2495" b="1" i="1" u="sng" spc="-51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к</a:t>
            </a:r>
            <a:r>
              <a:rPr sz="2495" b="1" i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педагогу</a:t>
            </a: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2495" dirty="0">
              <a:latin typeface="Times New Roman"/>
              <a:cs typeface="Times New Roman"/>
            </a:endParaRPr>
          </a:p>
          <a:p>
            <a:pPr marL="14401" marR="1935431" indent="244809">
              <a:lnSpc>
                <a:spcPct val="80000"/>
              </a:lnSpc>
              <a:spcBef>
                <a:spcPts val="1009"/>
              </a:spcBef>
              <a:buFont typeface="Times New Roman"/>
              <a:buAutoNum type="arabicPeriod"/>
              <a:tabLst>
                <a:tab pos="259210" algn="l"/>
              </a:tabLst>
            </a:pPr>
            <a:r>
              <a:rPr sz="1928" b="1" dirty="0">
                <a:solidFill>
                  <a:srgbClr val="6F2F9F"/>
                </a:solidFill>
                <a:latin typeface="Times New Roman"/>
                <a:cs typeface="Times New Roman"/>
              </a:rPr>
              <a:t>Заявление</a:t>
            </a:r>
            <a:r>
              <a:rPr sz="1928" b="1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6F2F9F"/>
                </a:solidFill>
                <a:latin typeface="Times New Roman"/>
                <a:cs typeface="Times New Roman"/>
              </a:rPr>
              <a:t>заявителя</a:t>
            </a:r>
            <a:r>
              <a:rPr sz="1928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6F2F9F"/>
                </a:solidFill>
                <a:latin typeface="Times New Roman"/>
                <a:cs typeface="Times New Roman"/>
              </a:rPr>
              <a:t>о</a:t>
            </a:r>
            <a:r>
              <a:rPr sz="1928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6F2F9F"/>
                </a:solidFill>
                <a:latin typeface="Times New Roman"/>
                <a:cs typeface="Times New Roman"/>
              </a:rPr>
              <a:t>проведении</a:t>
            </a:r>
            <a:r>
              <a:rPr sz="1928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6F2F9F"/>
                </a:solidFill>
                <a:latin typeface="Times New Roman"/>
                <a:cs typeface="Times New Roman"/>
              </a:rPr>
              <a:t>аттестации</a:t>
            </a:r>
            <a:r>
              <a:rPr sz="1928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1928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6F2F9F"/>
                </a:solidFill>
                <a:latin typeface="Times New Roman"/>
                <a:cs typeface="Times New Roman"/>
              </a:rPr>
              <a:t>целях</a:t>
            </a:r>
            <a:r>
              <a:rPr sz="1928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6F2F9F"/>
                </a:solidFill>
                <a:latin typeface="Times New Roman"/>
                <a:cs typeface="Times New Roman"/>
              </a:rPr>
              <a:t>установления квалификационной</a:t>
            </a:r>
            <a:r>
              <a:rPr sz="1928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6F2F9F"/>
                </a:solidFill>
                <a:latin typeface="Times New Roman"/>
                <a:cs typeface="Times New Roman"/>
              </a:rPr>
              <a:t>категории </a:t>
            </a:r>
            <a:r>
              <a:rPr sz="1928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(электронное).</a:t>
            </a:r>
            <a:r>
              <a:rPr sz="1928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 всех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1928" dirty="0">
              <a:latin typeface="Times New Roman"/>
              <a:cs typeface="Times New Roman"/>
            </a:endParaRPr>
          </a:p>
          <a:p>
            <a:pPr marL="259210" indent="-244809">
              <a:spcBef>
                <a:spcPts val="340"/>
              </a:spcBef>
              <a:buFont typeface="Times New Roman"/>
              <a:buAutoNum type="arabicPeriod"/>
              <a:tabLst>
                <a:tab pos="259210" algn="l"/>
              </a:tabLst>
            </a:pPr>
            <a:r>
              <a:rPr sz="1928" b="1" dirty="0">
                <a:solidFill>
                  <a:srgbClr val="6F2F9F"/>
                </a:solidFill>
                <a:latin typeface="Times New Roman"/>
                <a:cs typeface="Times New Roman"/>
              </a:rPr>
              <a:t>Карта</a:t>
            </a:r>
            <a:r>
              <a:rPr sz="1928" b="1" spc="-23" dirty="0">
                <a:solidFill>
                  <a:srgbClr val="6F2F9F"/>
                </a:solidFill>
                <a:latin typeface="Times New Roman"/>
                <a:cs typeface="Times New Roman"/>
              </a:rPr>
              <a:t> результативности</a:t>
            </a:r>
            <a:r>
              <a:rPr sz="1928" b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6F2F9F"/>
                </a:solidFill>
                <a:latin typeface="Times New Roman"/>
                <a:cs typeface="Times New Roman"/>
              </a:rPr>
              <a:t>аттестуемого</a:t>
            </a:r>
            <a:r>
              <a:rPr sz="1928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работника.</a:t>
            </a:r>
            <a:r>
              <a:rPr sz="1928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 всех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1928" dirty="0">
              <a:latin typeface="Times New Roman"/>
              <a:cs typeface="Times New Roman"/>
            </a:endParaRPr>
          </a:p>
          <a:p>
            <a:pPr marL="259210" indent="-244809">
              <a:spcBef>
                <a:spcPts val="340"/>
              </a:spcBef>
              <a:buFont typeface="Times New Roman"/>
              <a:buAutoNum type="arabicPeriod"/>
              <a:tabLst>
                <a:tab pos="259210" algn="l"/>
              </a:tabLst>
            </a:pPr>
            <a:r>
              <a:rPr sz="1928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Экспертное</a:t>
            </a:r>
            <a:r>
              <a:rPr sz="1928" b="1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b="1" spc="-11" dirty="0">
                <a:solidFill>
                  <a:srgbClr val="6F2F9F"/>
                </a:solidFill>
                <a:latin typeface="Times New Roman"/>
                <a:cs typeface="Times New Roman"/>
              </a:rPr>
              <a:t>заключение.</a:t>
            </a:r>
            <a:r>
              <a:rPr sz="1928" b="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1928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всех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1928" dirty="0">
              <a:latin typeface="Times New Roman"/>
              <a:cs typeface="Times New Roman"/>
            </a:endParaRPr>
          </a:p>
          <a:p>
            <a:pPr>
              <a:spcBef>
                <a:spcPts val="782"/>
              </a:spcBef>
              <a:buClr>
                <a:srgbClr val="6F2F9F"/>
              </a:buClr>
              <a:buFont typeface="Times New Roman"/>
              <a:buAutoNum type="arabicPeriod"/>
            </a:pPr>
            <a:endParaRPr sz="1928" dirty="0">
              <a:latin typeface="Times New Roman"/>
              <a:cs typeface="Times New Roman"/>
            </a:endParaRPr>
          </a:p>
          <a:p>
            <a:pPr marL="14401"/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+</a:t>
            </a:r>
            <a:r>
              <a:rPr sz="1928" spc="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Дополнительно</a:t>
            </a:r>
            <a:r>
              <a:rPr sz="1928" b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C00000"/>
                </a:solidFill>
                <a:latin typeface="Times New Roman"/>
                <a:cs typeface="Times New Roman"/>
              </a:rPr>
              <a:t>для </a:t>
            </a:r>
            <a:r>
              <a:rPr sz="192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претендентов</a:t>
            </a:r>
            <a:r>
              <a:rPr sz="1928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928" b="1" spc="46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C00000"/>
                </a:solidFill>
                <a:latin typeface="Times New Roman"/>
                <a:cs typeface="Times New Roman"/>
              </a:rPr>
              <a:t>высшую</a:t>
            </a:r>
            <a:r>
              <a:rPr sz="1928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категорию</a:t>
            </a:r>
            <a:r>
              <a:rPr sz="192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1928" dirty="0">
              <a:latin typeface="Times New Roman"/>
              <a:cs typeface="Times New Roman"/>
            </a:endParaRPr>
          </a:p>
          <a:p>
            <a:pPr marL="403215" marR="674665" lvl="1" indent="-389534">
              <a:lnSpc>
                <a:spcPct val="80000"/>
              </a:lnSpc>
              <a:spcBef>
                <a:spcPts val="799"/>
              </a:spcBef>
              <a:buChar char="•"/>
              <a:tabLst>
                <a:tab pos="403215" algn="l"/>
                <a:tab pos="463697" algn="l"/>
              </a:tabLst>
            </a:pPr>
            <a:r>
              <a:rPr sz="2495" dirty="0">
                <a:solidFill>
                  <a:srgbClr val="627CC3"/>
                </a:solidFill>
                <a:latin typeface="Arial MT"/>
                <a:cs typeface="Arial MT"/>
              </a:rPr>
              <a:t>	</a:t>
            </a: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Выписка</a:t>
            </a:r>
            <a:r>
              <a:rPr sz="1928" b="1" spc="-7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из</a:t>
            </a:r>
            <a:r>
              <a:rPr sz="1928" b="1" spc="-2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приказа</a:t>
            </a:r>
            <a:r>
              <a:rPr sz="1928" b="1" spc="-51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по</a:t>
            </a:r>
            <a:r>
              <a:rPr sz="1928" spc="-3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итогам</a:t>
            </a:r>
            <a:r>
              <a:rPr sz="1928" spc="-40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предыдущей</a:t>
            </a:r>
            <a:r>
              <a:rPr sz="1928" spc="-45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аттестации</a:t>
            </a:r>
            <a:r>
              <a:rPr sz="1928" spc="-7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заявителя</a:t>
            </a:r>
            <a:r>
              <a:rPr sz="1928" spc="-2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u="sng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928" u="sng" spc="-34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28" u="sng" spc="-11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высшую</a:t>
            </a:r>
            <a:r>
              <a:rPr sz="1928" spc="-11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u="sng" spc="-11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категорию</a:t>
            </a:r>
            <a:r>
              <a:rPr sz="1928" spc="-11" dirty="0">
                <a:solidFill>
                  <a:srgbClr val="007937"/>
                </a:solidFill>
                <a:latin typeface="Times New Roman"/>
                <a:cs typeface="Times New Roman"/>
              </a:rPr>
              <a:t>.</a:t>
            </a:r>
            <a:r>
              <a:rPr sz="1928" spc="-57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1928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претендентов</a:t>
            </a:r>
            <a:r>
              <a:rPr sz="1928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928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высшую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1928" dirty="0">
              <a:latin typeface="Times New Roman"/>
              <a:cs typeface="Times New Roman"/>
            </a:endParaRPr>
          </a:p>
          <a:p>
            <a:pPr marL="463697" lvl="1" indent="-449297">
              <a:lnSpc>
                <a:spcPts val="2081"/>
              </a:lnSpc>
              <a:spcBef>
                <a:spcPts val="340"/>
              </a:spcBef>
              <a:buClr>
                <a:srgbClr val="627CC3"/>
              </a:buClr>
              <a:buSzPct val="129411"/>
              <a:buFont typeface="Arial MT"/>
              <a:buChar char="•"/>
              <a:tabLst>
                <a:tab pos="463697" algn="l"/>
              </a:tabLst>
            </a:pP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Документ</a:t>
            </a:r>
            <a:r>
              <a:rPr sz="1928" b="1" spc="-79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о</a:t>
            </a:r>
            <a:r>
              <a:rPr sz="1928" b="1" spc="-40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ведении</a:t>
            </a:r>
            <a:r>
              <a:rPr sz="1928" b="1" spc="-85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spc="-11" dirty="0">
                <a:solidFill>
                  <a:srgbClr val="007937"/>
                </a:solidFill>
                <a:latin typeface="Times New Roman"/>
                <a:cs typeface="Times New Roman"/>
              </a:rPr>
              <a:t>инновационной</a:t>
            </a:r>
            <a:r>
              <a:rPr sz="1928" b="1" spc="-7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деятельности</a:t>
            </a:r>
            <a:r>
              <a:rPr sz="1928" b="1" spc="-51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u="sng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928" u="sng" spc="-45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28" u="sng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высшую</a:t>
            </a:r>
            <a:r>
              <a:rPr sz="1928" u="sng" spc="-51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28" u="sng" spc="-11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квалификационную</a:t>
            </a:r>
            <a:endParaRPr sz="1928" dirty="0">
              <a:latin typeface="Times New Roman"/>
              <a:cs typeface="Times New Roman"/>
            </a:endParaRPr>
          </a:p>
          <a:p>
            <a:pPr marL="403215">
              <a:lnSpc>
                <a:spcPts val="2081"/>
              </a:lnSpc>
            </a:pPr>
            <a:r>
              <a:rPr sz="1928" u="sng" spc="-23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категорию</a:t>
            </a:r>
            <a:r>
              <a:rPr sz="1928" u="sng" spc="-34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28" u="sng" spc="-11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(1-</a:t>
            </a:r>
            <a:r>
              <a:rPr sz="1928" u="sng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1928" u="sng" spc="-34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28" u="sng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документа).</a:t>
            </a:r>
            <a:r>
              <a:rPr sz="1928" spc="-45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претендентов</a:t>
            </a:r>
            <a:r>
              <a:rPr sz="1928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928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высшую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1928" dirty="0">
              <a:latin typeface="Times New Roman"/>
              <a:cs typeface="Times New Roman"/>
            </a:endParaRPr>
          </a:p>
          <a:p>
            <a:pPr marL="403215" marR="133925" lvl="1" indent="-389534">
              <a:lnSpc>
                <a:spcPct val="80000"/>
              </a:lnSpc>
              <a:spcBef>
                <a:spcPts val="811"/>
              </a:spcBef>
              <a:buClr>
                <a:srgbClr val="627CC3"/>
              </a:buClr>
              <a:buSzPct val="129411"/>
              <a:buFont typeface="Arial MT"/>
              <a:buChar char="•"/>
              <a:tabLst>
                <a:tab pos="403215" algn="l"/>
              </a:tabLst>
            </a:pPr>
            <a:r>
              <a:rPr sz="1928" b="1" spc="-23" dirty="0">
                <a:solidFill>
                  <a:srgbClr val="007937"/>
                </a:solidFill>
                <a:latin typeface="Times New Roman"/>
                <a:cs typeface="Times New Roman"/>
              </a:rPr>
              <a:t>Документ,</a:t>
            </a:r>
            <a:r>
              <a:rPr sz="1928" b="1" spc="-62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spc="-11" dirty="0">
                <a:solidFill>
                  <a:srgbClr val="007937"/>
                </a:solidFill>
                <a:latin typeface="Times New Roman"/>
                <a:cs typeface="Times New Roman"/>
              </a:rPr>
              <a:t>подтверждающий</a:t>
            </a:r>
            <a:r>
              <a:rPr sz="1928" b="1" spc="-17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dirty="0">
                <a:solidFill>
                  <a:srgbClr val="007937"/>
                </a:solidFill>
                <a:latin typeface="Times New Roman"/>
                <a:cs typeface="Times New Roman"/>
              </a:rPr>
              <a:t>участие</a:t>
            </a:r>
            <a:r>
              <a:rPr sz="1928" b="1" spc="-6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b="1" spc="-11" dirty="0">
                <a:solidFill>
                  <a:srgbClr val="007937"/>
                </a:solidFill>
                <a:latin typeface="Times New Roman"/>
                <a:cs typeface="Times New Roman"/>
              </a:rPr>
              <a:t>обучающихся</a:t>
            </a:r>
            <a:r>
              <a:rPr sz="1928" b="1" spc="-3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(воспитанников)</a:t>
            </a:r>
            <a:r>
              <a:rPr sz="1928" spc="-6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007937"/>
                </a:solidFill>
                <a:latin typeface="Times New Roman"/>
                <a:cs typeface="Times New Roman"/>
              </a:rPr>
              <a:t>аттестуемого педагогического</a:t>
            </a:r>
            <a:r>
              <a:rPr sz="1928" spc="-51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работника</a:t>
            </a:r>
            <a:r>
              <a:rPr sz="1928" spc="-57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в</a:t>
            </a:r>
            <a:r>
              <a:rPr sz="1928" spc="-3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олимпиадах,</a:t>
            </a:r>
            <a:r>
              <a:rPr sz="1928" spc="-57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смотрах,</a:t>
            </a:r>
            <a:r>
              <a:rPr sz="1928" spc="-6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007937"/>
                </a:solidFill>
                <a:latin typeface="Times New Roman"/>
                <a:cs typeface="Times New Roman"/>
              </a:rPr>
              <a:t>конкурсах,</a:t>
            </a:r>
            <a:r>
              <a:rPr sz="1928" spc="-57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007937"/>
                </a:solidFill>
                <a:latin typeface="Times New Roman"/>
                <a:cs typeface="Times New Roman"/>
              </a:rPr>
              <a:t>соревнованиях, проходивших</a:t>
            </a:r>
            <a:r>
              <a:rPr sz="1928" spc="-2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в</a:t>
            </a:r>
            <a:r>
              <a:rPr sz="1928" spc="-34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течение</a:t>
            </a:r>
            <a:r>
              <a:rPr sz="1928" spc="-51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последних</a:t>
            </a:r>
            <a:r>
              <a:rPr sz="1928" spc="-45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пяти</a:t>
            </a:r>
            <a:r>
              <a:rPr sz="1928" spc="-17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лет</a:t>
            </a:r>
            <a:r>
              <a:rPr sz="1928" spc="-40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перед</a:t>
            </a:r>
            <a:r>
              <a:rPr sz="1928" spc="-51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аттестацией</a:t>
            </a:r>
            <a:r>
              <a:rPr sz="1928" spc="-6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на</a:t>
            </a:r>
            <a:r>
              <a:rPr sz="1928" spc="-2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007937"/>
                </a:solidFill>
                <a:latin typeface="Times New Roman"/>
                <a:cs typeface="Times New Roman"/>
              </a:rPr>
              <a:t>высшую</a:t>
            </a:r>
            <a:endParaRPr sz="1928" dirty="0">
              <a:latin typeface="Times New Roman"/>
              <a:cs typeface="Times New Roman"/>
            </a:endParaRPr>
          </a:p>
          <a:p>
            <a:pPr marL="403215">
              <a:lnSpc>
                <a:spcPts val="1848"/>
              </a:lnSpc>
            </a:pP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квалификационную</a:t>
            </a:r>
            <a:r>
              <a:rPr sz="1928" spc="-68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007937"/>
                </a:solidFill>
                <a:latin typeface="Times New Roman"/>
                <a:cs typeface="Times New Roman"/>
              </a:rPr>
              <a:t>категорию</a:t>
            </a:r>
            <a:r>
              <a:rPr sz="1928" spc="369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u="sng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(1</a:t>
            </a:r>
            <a:r>
              <a:rPr sz="1928" u="sng" spc="-62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28" u="sng" dirty="0">
                <a:solidFill>
                  <a:srgbClr val="007937"/>
                </a:solidFill>
                <a:uFill>
                  <a:solidFill>
                    <a:srgbClr val="007937"/>
                  </a:solidFill>
                </a:uFill>
                <a:latin typeface="Times New Roman"/>
                <a:cs typeface="Times New Roman"/>
              </a:rPr>
              <a:t>документ).</a:t>
            </a:r>
            <a:r>
              <a:rPr sz="1928" spc="-96" dirty="0">
                <a:solidFill>
                  <a:srgbClr val="007937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1928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претендентов</a:t>
            </a:r>
            <a:r>
              <a:rPr sz="1928" spc="-9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928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высшую</a:t>
            </a:r>
            <a:r>
              <a:rPr sz="1928" spc="-11" dirty="0">
                <a:solidFill>
                  <a:srgbClr val="C00000"/>
                </a:solidFill>
                <a:latin typeface="Times New Roman"/>
                <a:cs typeface="Times New Roman"/>
              </a:rPr>
              <a:t>!</a:t>
            </a:r>
            <a:endParaRPr sz="1928" dirty="0">
              <a:latin typeface="Times New Roman"/>
              <a:cs typeface="Times New Roman"/>
            </a:endParaRPr>
          </a:p>
        </p:txBody>
      </p:sp>
      <p:pic>
        <p:nvPicPr>
          <p:cNvPr id="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916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2562" y="638875"/>
            <a:ext cx="2663990" cy="573562"/>
          </a:xfrm>
          <a:prstGeom prst="rect">
            <a:avLst/>
          </a:prstGeom>
        </p:spPr>
        <p:txBody>
          <a:bodyPr vert="horz" wrap="square" lIns="0" tIns="1512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19"/>
              </a:spcBef>
            </a:pPr>
            <a:r>
              <a:rPr sz="3628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z="3628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362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9706" y="1585807"/>
            <a:ext cx="9099327" cy="3564381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221048" indent="-208808" algn="just">
              <a:lnSpc>
                <a:spcPts val="3504"/>
              </a:lnSpc>
              <a:spcBef>
                <a:spcPts val="119"/>
              </a:spcBef>
              <a:buClr>
                <a:srgbClr val="627CC3"/>
              </a:buClr>
              <a:buSzPct val="129545"/>
              <a:buFont typeface="Georgia"/>
              <a:buChar char="*"/>
              <a:tabLst>
                <a:tab pos="221048" algn="l"/>
              </a:tabLst>
            </a:pPr>
            <a:r>
              <a:rPr sz="2400" spc="-11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</a:t>
            </a:r>
            <a:r>
              <a:rPr sz="2400" spc="-57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категорийный</a:t>
            </a:r>
            <a:r>
              <a:rPr sz="2400" spc="-45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sz="2400" spc="-62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74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</a:t>
            </a:r>
            <a:r>
              <a:rPr sz="2400" spc="-79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048" algn="just">
              <a:lnSpc>
                <a:spcPts val="2427"/>
              </a:lnSpc>
            </a:pPr>
            <a:r>
              <a:rPr sz="2400" spc="-11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sz="2400" spc="-11" dirty="0">
                <a:solidFill>
                  <a:srgbClr val="0053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048" indent="-208808" algn="just">
              <a:lnSpc>
                <a:spcPts val="3407"/>
              </a:lnSpc>
              <a:buClr>
                <a:srgbClr val="627CC3"/>
              </a:buClr>
              <a:buSzPct val="129545"/>
              <a:buFont typeface="Georgia"/>
              <a:buChar char="*"/>
              <a:tabLst>
                <a:tab pos="221048" algn="l"/>
              </a:tabLst>
            </a:pPr>
            <a:r>
              <a:rPr sz="2400" spc="-28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Откорректировать</a:t>
            </a:r>
            <a:r>
              <a:rPr sz="2400" spc="-45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</a:t>
            </a:r>
            <a:r>
              <a:rPr sz="2400" spc="-51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sz="2400" spc="-23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z="2400" spc="-11" dirty="0">
                <a:solidFill>
                  <a:srgbClr val="00A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048" marR="550820" indent="-209528" algn="just">
              <a:lnSpc>
                <a:spcPct val="78100"/>
              </a:lnSpc>
              <a:spcBef>
                <a:spcPts val="577"/>
              </a:spcBef>
              <a:buClr>
                <a:srgbClr val="627CC3"/>
              </a:buClr>
              <a:buSzPct val="129545"/>
              <a:buFont typeface="Georgia"/>
              <a:buChar char="*"/>
              <a:tabLst>
                <a:tab pos="221048" algn="l"/>
              </a:tabLst>
            </a:pPr>
            <a:r>
              <a:rPr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Обновить</a:t>
            </a:r>
            <a:r>
              <a:rPr sz="2400" spc="-7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списки</a:t>
            </a:r>
            <a:r>
              <a:rPr sz="2400" spc="-7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</a:t>
            </a:r>
            <a:r>
              <a:rPr sz="2400" spc="-6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2400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</a:t>
            </a:r>
            <a:r>
              <a:rPr sz="2400" spc="-9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заканчивается</a:t>
            </a:r>
            <a:r>
              <a:rPr sz="2400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</a:t>
            </a:r>
            <a:r>
              <a:rPr sz="2400" spc="-7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</a:t>
            </a:r>
            <a:r>
              <a:rPr sz="2400" spc="-6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уголке</a:t>
            </a:r>
            <a:r>
              <a:rPr sz="2400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048" indent="-208808" algn="just">
              <a:lnSpc>
                <a:spcPts val="3107"/>
              </a:lnSpc>
              <a:buClr>
                <a:srgbClr val="627CC3"/>
              </a:buClr>
              <a:buSzPct val="129545"/>
              <a:buFont typeface="Georgia"/>
              <a:buChar char="*"/>
              <a:tabLst>
                <a:tab pos="221048" algn="l"/>
              </a:tabLst>
            </a:pPr>
            <a:r>
              <a:rPr sz="2400" spc="-11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</a:t>
            </a:r>
            <a:r>
              <a:rPr sz="2400" spc="-85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</a:t>
            </a:r>
            <a:r>
              <a:rPr sz="2400" spc="-96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</a:t>
            </a:r>
            <a:r>
              <a:rPr sz="2400" spc="-96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3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</a:t>
            </a:r>
            <a:r>
              <a:rPr sz="2400" spc="-68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претендентов</a:t>
            </a:r>
            <a:r>
              <a:rPr sz="2400" spc="-11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048" algn="just">
              <a:lnSpc>
                <a:spcPts val="2421"/>
              </a:lnSpc>
            </a:pPr>
            <a:r>
              <a:rPr sz="240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</a:t>
            </a:r>
            <a:r>
              <a:rPr sz="2400" spc="-4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3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sz="2400" spc="-68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400" spc="-34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доработки</a:t>
            </a:r>
            <a:r>
              <a:rPr sz="2400" spc="-11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048" marR="625703" indent="-209528" algn="just">
              <a:lnSpc>
                <a:spcPct val="76200"/>
              </a:lnSpc>
              <a:spcBef>
                <a:spcPts val="726"/>
              </a:spcBef>
              <a:buClr>
                <a:srgbClr val="627CC3"/>
              </a:buClr>
              <a:buSzPct val="129545"/>
              <a:buFont typeface="Georgia"/>
              <a:buChar char="*"/>
              <a:tabLst>
                <a:tab pos="221048" algn="l"/>
              </a:tabLst>
            </a:pPr>
            <a:r>
              <a:rPr sz="2400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sz="2400" b="1" spc="-6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претендентов</a:t>
            </a:r>
            <a:r>
              <a:rPr sz="2400" b="1" spc="-2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отправить</a:t>
            </a:r>
            <a:r>
              <a:rPr sz="2400" b="1" spc="-6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b="1" spc="-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sz="2400" b="1" spc="-7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</a:t>
            </a:r>
            <a:r>
              <a:rPr sz="2400" b="1" spc="-1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048" marR="1287407" indent="-207368" algn="just">
              <a:lnSpc>
                <a:spcPct val="76400"/>
              </a:lnSpc>
              <a:spcBef>
                <a:spcPts val="533"/>
              </a:spcBef>
            </a:pPr>
            <a:r>
              <a:rPr sz="2400" spc="-23" dirty="0">
                <a:solidFill>
                  <a:srgbClr val="627CC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sz="2400" spc="-23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</a:t>
            </a:r>
            <a:r>
              <a:rPr sz="2400" spc="-6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</a:t>
            </a:r>
            <a:r>
              <a:rPr sz="2400" spc="-57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претендентов</a:t>
            </a:r>
            <a:r>
              <a:rPr sz="2400" spc="-45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-57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1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упрощенную аттестацию</a:t>
            </a:r>
            <a:r>
              <a:rPr sz="2400" spc="-11" dirty="0">
                <a:solidFill>
                  <a:srgbClr val="003E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33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8649" y="713601"/>
            <a:ext cx="8661569" cy="4750091"/>
          </a:xfrm>
          <a:prstGeom prst="rect">
            <a:avLst/>
          </a:prstGeom>
        </p:spPr>
        <p:txBody>
          <a:bodyPr vert="horz" wrap="square" lIns="0" tIns="66239" rIns="0" bIns="0" rtlCol="0">
            <a:spAutoFit/>
          </a:bodyPr>
          <a:lstStyle/>
          <a:p>
            <a:pPr marL="2000953" marR="2013914" algn="ctr">
              <a:lnSpc>
                <a:spcPct val="80000"/>
              </a:lnSpc>
              <a:spcBef>
                <a:spcPts val="520"/>
              </a:spcBef>
            </a:pP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МИНИСТЕРСТВО</a:t>
            </a:r>
            <a:r>
              <a:rPr sz="1701" b="1" spc="-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70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НАУКИ РОССИЙСКОЙ</a:t>
            </a:r>
            <a:r>
              <a:rPr sz="1701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</a:t>
            </a:r>
            <a:endParaRPr sz="1701">
              <a:latin typeface="Times New Roman"/>
              <a:cs typeface="Times New Roman"/>
            </a:endParaRPr>
          </a:p>
          <a:p>
            <a:pPr marR="10800" algn="ctr">
              <a:lnSpc>
                <a:spcPts val="1633"/>
              </a:lnSpc>
            </a:pPr>
            <a:r>
              <a:rPr sz="170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ПРИКАЗ</a:t>
            </a:r>
            <a:endParaRPr sz="1701">
              <a:latin typeface="Times New Roman"/>
              <a:cs typeface="Times New Roman"/>
            </a:endParaRPr>
          </a:p>
          <a:p>
            <a:pPr marR="10080" algn="ctr">
              <a:spcBef>
                <a:spcPts val="317"/>
              </a:spcBef>
            </a:pPr>
            <a:r>
              <a:rPr sz="2154" b="1" dirty="0">
                <a:solidFill>
                  <a:srgbClr val="FF0000"/>
                </a:solidFill>
                <a:latin typeface="Times New Roman"/>
                <a:cs typeface="Times New Roman"/>
              </a:rPr>
              <a:t>Новый</a:t>
            </a:r>
            <a:r>
              <a:rPr sz="2154" b="1" spc="-10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Порядок</a:t>
            </a:r>
            <a:endParaRPr sz="2154">
              <a:latin typeface="Times New Roman"/>
              <a:cs typeface="Times New Roman"/>
            </a:endParaRPr>
          </a:p>
          <a:p>
            <a:pPr marR="11520" algn="ctr">
              <a:lnSpc>
                <a:spcPts val="2324"/>
              </a:lnSpc>
              <a:spcBef>
                <a:spcPts val="346"/>
              </a:spcBef>
            </a:pPr>
            <a:r>
              <a:rPr sz="215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2154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001F5F"/>
                </a:solidFill>
                <a:latin typeface="Times New Roman"/>
                <a:cs typeface="Times New Roman"/>
              </a:rPr>
              <a:t>аттестации</a:t>
            </a:r>
            <a:r>
              <a:rPr sz="2154" b="1" spc="-9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154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работников</a:t>
            </a:r>
            <a:r>
              <a:rPr sz="2154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образовательных</a:t>
            </a:r>
            <a:endParaRPr sz="2154">
              <a:latin typeface="Times New Roman"/>
              <a:cs typeface="Times New Roman"/>
            </a:endParaRPr>
          </a:p>
          <a:p>
            <a:pPr marR="8640" algn="ctr">
              <a:lnSpc>
                <a:spcPts val="2324"/>
              </a:lnSpc>
            </a:pPr>
            <a:r>
              <a:rPr sz="215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организаций</a:t>
            </a:r>
            <a:endParaRPr sz="2154">
              <a:latin typeface="Times New Roman"/>
              <a:cs typeface="Times New Roman"/>
            </a:endParaRPr>
          </a:p>
          <a:p>
            <a:pPr marR="15121" algn="ctr">
              <a:spcBef>
                <a:spcPts val="340"/>
              </a:spcBef>
            </a:pPr>
            <a:r>
              <a:rPr sz="2154" b="1" dirty="0">
                <a:solidFill>
                  <a:srgbClr val="001F5F"/>
                </a:solidFill>
                <a:latin typeface="Times New Roman"/>
                <a:cs typeface="Times New Roman"/>
              </a:rPr>
              <a:t>Утвержден</a:t>
            </a:r>
            <a:r>
              <a:rPr sz="2154" b="1" spc="-7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приказом</a:t>
            </a:r>
            <a:r>
              <a:rPr sz="2154" b="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5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Минпросвещения</a:t>
            </a:r>
            <a:r>
              <a:rPr sz="2154" b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54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РФ</a:t>
            </a:r>
            <a:endParaRPr sz="2154">
              <a:latin typeface="Times New Roman"/>
              <a:cs typeface="Times New Roman"/>
            </a:endParaRPr>
          </a:p>
          <a:p>
            <a:pPr marL="50402" algn="ctr">
              <a:spcBef>
                <a:spcPts val="340"/>
              </a:spcBef>
            </a:pPr>
            <a:r>
              <a:rPr sz="2154" b="1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2154" b="1" spc="43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154" b="1" dirty="0">
                <a:solidFill>
                  <a:srgbClr val="FF0000"/>
                </a:solidFill>
                <a:latin typeface="Times New Roman"/>
                <a:cs typeface="Times New Roman"/>
              </a:rPr>
              <a:t>24.03.2023</a:t>
            </a:r>
            <a:r>
              <a:rPr sz="2154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154" b="1" spc="-23" dirty="0">
                <a:solidFill>
                  <a:srgbClr val="FF0000"/>
                </a:solidFill>
                <a:latin typeface="Times New Roman"/>
                <a:cs typeface="Times New Roman"/>
              </a:rPr>
              <a:t>№196</a:t>
            </a:r>
            <a:endParaRPr sz="2154">
              <a:latin typeface="Times New Roman"/>
              <a:cs typeface="Times New Roman"/>
            </a:endParaRPr>
          </a:p>
          <a:p>
            <a:pPr marR="10800" algn="ctr">
              <a:spcBef>
                <a:spcPts val="346"/>
              </a:spcBef>
            </a:pPr>
            <a:r>
              <a:rPr sz="2041" b="1" i="1" dirty="0">
                <a:solidFill>
                  <a:srgbClr val="001F5F"/>
                </a:solidFill>
                <a:latin typeface="Times New Roman"/>
                <a:cs typeface="Times New Roman"/>
              </a:rPr>
              <a:t>действует</a:t>
            </a:r>
            <a:r>
              <a:rPr sz="2041" b="1" i="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i="1" dirty="0">
                <a:solidFill>
                  <a:srgbClr val="001F5F"/>
                </a:solidFill>
                <a:latin typeface="Times New Roman"/>
                <a:cs typeface="Times New Roman"/>
              </a:rPr>
              <a:t>до</a:t>
            </a:r>
            <a:r>
              <a:rPr sz="2041" b="1" i="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31.08.2029г.</a:t>
            </a:r>
            <a:endParaRPr sz="2041">
              <a:latin typeface="Times New Roman"/>
              <a:cs typeface="Times New Roman"/>
            </a:endParaRPr>
          </a:p>
          <a:p>
            <a:pPr>
              <a:spcBef>
                <a:spcPts val="2262"/>
              </a:spcBef>
            </a:pPr>
            <a:endParaRPr sz="2041">
              <a:latin typeface="Times New Roman"/>
              <a:cs typeface="Times New Roman"/>
            </a:endParaRPr>
          </a:p>
          <a:p>
            <a:pPr marR="84243" algn="ctr">
              <a:lnSpc>
                <a:spcPts val="2398"/>
              </a:lnSpc>
            </a:pPr>
            <a:r>
              <a:rPr sz="2211" spc="-57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endParaRPr sz="2211">
              <a:latin typeface="Georgia"/>
              <a:cs typeface="Georgia"/>
            </a:endParaRPr>
          </a:p>
          <a:p>
            <a:pPr marL="185047" algn="ctr">
              <a:lnSpc>
                <a:spcPts val="1786"/>
              </a:lnSpc>
            </a:pP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Утратил</a:t>
            </a:r>
            <a:r>
              <a:rPr sz="1701" b="1" i="1" spc="-51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силу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от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7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апреля</a:t>
            </a:r>
            <a:r>
              <a:rPr sz="1701" b="1" i="1" spc="-40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2014</a:t>
            </a:r>
            <a:r>
              <a:rPr sz="1701" b="1" i="1" spc="-57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г.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N</a:t>
            </a:r>
            <a:r>
              <a:rPr sz="1701" b="1" i="1" spc="-34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276</a:t>
            </a:r>
            <a:endParaRPr sz="1701">
              <a:latin typeface="Times New Roman"/>
              <a:cs typeface="Times New Roman"/>
            </a:endParaRPr>
          </a:p>
          <a:p>
            <a:pPr marL="187927" algn="ctr">
              <a:lnSpc>
                <a:spcPts val="1837"/>
              </a:lnSpc>
              <a:spcBef>
                <a:spcPts val="1225"/>
              </a:spcBef>
            </a:pP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ОБ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835E00"/>
                </a:solidFill>
                <a:latin typeface="Times New Roman"/>
                <a:cs typeface="Times New Roman"/>
              </a:rPr>
              <a:t>УТВЕРЖДЕНИИ</a:t>
            </a:r>
            <a:r>
              <a:rPr sz="1701" b="1" i="1" spc="-23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u="sng" spc="-11" dirty="0">
                <a:solidFill>
                  <a:srgbClr val="835E00"/>
                </a:solidFill>
                <a:uFill>
                  <a:solidFill>
                    <a:srgbClr val="835E00"/>
                  </a:solidFill>
                </a:uFill>
                <a:latin typeface="Times New Roman"/>
                <a:cs typeface="Times New Roman"/>
              </a:rPr>
              <a:t>ПОРЯДКА</a:t>
            </a:r>
            <a:endParaRPr sz="1701">
              <a:latin typeface="Times New Roman"/>
              <a:cs typeface="Times New Roman"/>
            </a:endParaRPr>
          </a:p>
          <a:p>
            <a:pPr marL="188647" algn="ctr">
              <a:lnSpc>
                <a:spcPts val="1633"/>
              </a:lnSpc>
            </a:pP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ПРОВЕДЕНИЯ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spc="-23" dirty="0">
                <a:solidFill>
                  <a:srgbClr val="835E00"/>
                </a:solidFill>
                <a:latin typeface="Times New Roman"/>
                <a:cs typeface="Times New Roman"/>
              </a:rPr>
              <a:t>АТТЕСТАЦИИ</a:t>
            </a:r>
            <a:r>
              <a:rPr sz="1701" b="1" i="1" spc="-57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701" b="1" i="1" spc="-51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РАБОТНИКОВ,</a:t>
            </a:r>
            <a:r>
              <a:rPr sz="1701" b="1" i="1" spc="-57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835E00"/>
                </a:solidFill>
                <a:latin typeface="Times New Roman"/>
                <a:cs typeface="Times New Roman"/>
              </a:rPr>
              <a:t>ОРГАНИЗАЦИЙ,</a:t>
            </a:r>
            <a:endParaRPr sz="1701">
              <a:latin typeface="Times New Roman"/>
              <a:cs typeface="Times New Roman"/>
            </a:endParaRPr>
          </a:p>
          <a:p>
            <a:pPr marL="189367" algn="ctr">
              <a:lnSpc>
                <a:spcPts val="1837"/>
              </a:lnSpc>
            </a:pPr>
            <a:r>
              <a:rPr sz="1701" b="1" i="1" dirty="0">
                <a:solidFill>
                  <a:srgbClr val="835E00"/>
                </a:solidFill>
                <a:latin typeface="Times New Roman"/>
                <a:cs typeface="Times New Roman"/>
              </a:rPr>
              <a:t>ОСУЩЕСТВЛЯЮЩИХ</a:t>
            </a:r>
            <a:r>
              <a:rPr sz="1701" b="1" i="1" spc="-45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spc="-28" dirty="0">
                <a:solidFill>
                  <a:srgbClr val="835E00"/>
                </a:solidFill>
                <a:latin typeface="Times New Roman"/>
                <a:cs typeface="Times New Roman"/>
              </a:rPr>
              <a:t>ОБРАЗОВАТЕЛЬНУЮ</a:t>
            </a:r>
            <a:r>
              <a:rPr sz="1701" b="1" i="1" spc="-34" dirty="0">
                <a:solidFill>
                  <a:srgbClr val="835E00"/>
                </a:solidFill>
                <a:latin typeface="Times New Roman"/>
                <a:cs typeface="Times New Roman"/>
              </a:rPr>
              <a:t> </a:t>
            </a:r>
            <a:r>
              <a:rPr sz="1701" b="1" i="1" spc="-11" dirty="0">
                <a:solidFill>
                  <a:srgbClr val="835E00"/>
                </a:solidFill>
                <a:latin typeface="Times New Roman"/>
                <a:cs typeface="Times New Roman"/>
              </a:rPr>
              <a:t>ДЕЯТЕЛЬНОСТЬ</a:t>
            </a:r>
            <a:endParaRPr sz="1701">
              <a:latin typeface="Times New Roman"/>
              <a:cs typeface="Times New Roman"/>
            </a:endParaRPr>
          </a:p>
        </p:txBody>
      </p:sp>
      <p:pic>
        <p:nvPicPr>
          <p:cNvPr id="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994" y="5707267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89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90</TotalTime>
  <Words>1520</Words>
  <Application>Microsoft Office PowerPoint</Application>
  <PresentationFormat>Произвольный</PresentationFormat>
  <Paragraphs>295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8" baseType="lpstr">
      <vt:lpstr>Arial</vt:lpstr>
      <vt:lpstr>Arial MT</vt:lpstr>
      <vt:lpstr>Calibri</vt:lpstr>
      <vt:lpstr>Calibri Light</vt:lpstr>
      <vt:lpstr>Georgia</vt:lpstr>
      <vt:lpstr>Tahoma</vt:lpstr>
      <vt:lpstr>Times New Roman</vt:lpstr>
      <vt:lpstr>Trebuchet MS</vt:lpstr>
      <vt:lpstr>Verdana</vt:lpstr>
      <vt:lpstr>Wingdings</vt:lpstr>
      <vt:lpstr>Метрополия</vt:lpstr>
      <vt:lpstr>Прием заявлений на аттестацию Подготовка документов.</vt:lpstr>
      <vt:lpstr>Презентация PowerPoint</vt:lpstr>
      <vt:lpstr>Презентация PowerPoint</vt:lpstr>
      <vt:lpstr>При заполнении документов:</vt:lpstr>
      <vt:lpstr>При заполнении документов:</vt:lpstr>
      <vt:lpstr>Рекомендации:</vt:lpstr>
      <vt:lpstr>Перечень документов для загрузки педагогами (высшая, первая)</vt:lpstr>
      <vt:lpstr>Необходимо:</vt:lpstr>
      <vt:lpstr>Презентация PowerPoint</vt:lpstr>
      <vt:lpstr>Приказ МО и н РТ от 18.09. 2023 г. № 1637/23</vt:lpstr>
      <vt:lpstr>edu.tatar.ru</vt:lpstr>
      <vt:lpstr>Подача заявлений только через edu.tatar</vt:lpstr>
      <vt:lpstr>Презентация PowerPoint</vt:lpstr>
      <vt:lpstr>Карта результативности профессиональной деятельности педагогического работника Республики Татарстан (отдельно по направлениям: школы, ДОУ, УДО, СПО)</vt:lpstr>
      <vt:lpstr>Заявление (высшая, первая) подается в электронном виде</vt:lpstr>
      <vt:lpstr>Презентация PowerPoint</vt:lpstr>
      <vt:lpstr>Презентация PowerPoint</vt:lpstr>
      <vt:lpstr>В основании заявления необходимо отразить результаты в соответствии с требованиями к категории: Пункт 35. Требования к первой квалификационной категории:</vt:lpstr>
      <vt:lpstr>Пункт 36. Требования к высшей квалификационной категории:</vt:lpstr>
      <vt:lpstr>Презентация PowerPoint</vt:lpstr>
      <vt:lpstr>Презентация PowerPoint</vt:lpstr>
      <vt:lpstr>Презентация PowerPoint</vt:lpstr>
      <vt:lpstr>Инновационная деятельность (для высшей категории)</vt:lpstr>
      <vt:lpstr>Карта результативности (последний лист)</vt:lpstr>
      <vt:lpstr>Презентация PowerPoint</vt:lpstr>
      <vt:lpstr>Презентация PowerPoint</vt:lpstr>
      <vt:lpstr>ЭКСПЕРТНОЕ ЗАКЛЮЧЕНИЕ (пишет заместитель директора/старший воспитатель)</vt:lpstr>
      <vt:lpstr>Презентация PowerPoint</vt:lpstr>
      <vt:lpstr>Презентация PowerPoint</vt:lpstr>
      <vt:lpstr>Презентация PowerPoint</vt:lpstr>
      <vt:lpstr>Представление документов «педагог-методист», «педагог-наставник»</vt:lpstr>
      <vt:lpstr>Презентация PowerPoint</vt:lpstr>
      <vt:lpstr>Презентация PowerPoint</vt:lpstr>
      <vt:lpstr>Карта результативности профессиональной деятельности педагогического работника Республики Татарстан (педагога-наставника, педагога -методиста)</vt:lpstr>
      <vt:lpstr>Презентация PowerPoint</vt:lpstr>
      <vt:lpstr>Перечень документов на упрощенную</vt:lpstr>
      <vt:lpstr>Необходимо отслеживать статус пакета!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Отслеживание прохождения педагогами МБДОУ курсовой подготовки в 2025 г.</dc:title>
  <dc:creator>Заведующая</dc:creator>
  <cp:lastModifiedBy>Заведующая</cp:lastModifiedBy>
  <cp:revision>11</cp:revision>
  <cp:lastPrinted>2025-04-18T09:13:29Z</cp:lastPrinted>
  <dcterms:created xsi:type="dcterms:W3CDTF">2025-04-18T08:45:07Z</dcterms:created>
  <dcterms:modified xsi:type="dcterms:W3CDTF">2025-04-18T10:15:48Z</dcterms:modified>
</cp:coreProperties>
</file>